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102;p34" descr=""/>
          <p:cNvPicPr/>
          <p:nvPr/>
        </p:nvPicPr>
        <p:blipFill>
          <a:blip r:embed="rId3"/>
          <a:srcRect l="3609" t="0" r="0" b="0"/>
          <a:stretch/>
        </p:blipFill>
        <p:spPr>
          <a:xfrm>
            <a:off x="0" y="2669760"/>
            <a:ext cx="4035600" cy="4186800"/>
          </a:xfrm>
          <a:prstGeom prst="rect">
            <a:avLst/>
          </a:prstGeom>
          <a:ln>
            <a:noFill/>
          </a:ln>
        </p:spPr>
      </p:pic>
      <p:pic>
        <p:nvPicPr>
          <p:cNvPr id="1" name="Google Shape;103;p34" descr=""/>
          <p:cNvPicPr/>
          <p:nvPr/>
        </p:nvPicPr>
        <p:blipFill>
          <a:blip r:embed="rId4"/>
          <a:srcRect l="35642" t="0" r="0" b="0"/>
          <a:stretch/>
        </p:blipFill>
        <p:spPr>
          <a:xfrm>
            <a:off x="0" y="2892240"/>
            <a:ext cx="1521000" cy="236412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8609040" y="1676520"/>
            <a:ext cx="2818080" cy="2818080"/>
          </a:xfrm>
          <a:prstGeom prst="ellipse">
            <a:avLst/>
          </a:prstGeom>
          <a:gradFill rotWithShape="0">
            <a:gsLst>
              <a:gs pos="0">
                <a:srgbClr val="50b9c1"/>
              </a:gs>
              <a:gs pos="100000">
                <a:srgbClr val="50b9c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3" name="Google Shape;105;p34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2000" cy="1140120"/>
          </a:xfrm>
          <a:prstGeom prst="rect">
            <a:avLst/>
          </a:prstGeom>
          <a:ln>
            <a:noFill/>
          </a:ln>
        </p:spPr>
      </p:pic>
      <p:pic>
        <p:nvPicPr>
          <p:cNvPr id="4" name="Google Shape;106;p34" descr=""/>
          <p:cNvPicPr/>
          <p:nvPr/>
        </p:nvPicPr>
        <p:blipFill>
          <a:blip r:embed="rId6"/>
          <a:srcRect l="0" t="0" r="0" b="23325"/>
          <a:stretch/>
        </p:blipFill>
        <p:spPr>
          <a:xfrm>
            <a:off x="8605800" y="6095880"/>
            <a:ext cx="992160" cy="76068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10437840" y="0"/>
            <a:ext cx="684360" cy="1141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" name="PlaceHolder 3"/>
          <p:cNvSpPr>
            <a:spLocks noGrp="1"/>
          </p:cNvSpPr>
          <p:nvPr>
            <p:ph type="ftr"/>
          </p:nvPr>
        </p:nvSpPr>
        <p:spPr>
          <a:xfrm rot="5400000">
            <a:off x="8952840" y="3225240"/>
            <a:ext cx="3858480" cy="3034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0" lang="es-AR" sz="1400" spc="-1" strike="noStrike">
                <a:latin typeface="Times New Roman"/>
              </a:rPr>
              <a:t>Footer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6640" cy="7660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2FBD8822-27E8-4A17-8AAB-92881FC48487}" type="slidenum">
              <a:rPr b="0" lang="es-ES" sz="28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&lt;número&gt;</a:t>
            </a:fld>
            <a:endParaRPr b="0" lang="es-AR" sz="2800" spc="-1" strike="noStrike"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dt"/>
          </p:nvPr>
        </p:nvSpPr>
        <p:spPr>
          <a:xfrm rot="5400000">
            <a:off x="10156680" y="1790640"/>
            <a:ext cx="989280" cy="3034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AR" sz="4400" spc="-1" strike="noStrike">
                <a:latin typeface="Arial"/>
              </a:rPr>
              <a:t>Pulse para editar el formato del texto de título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Pulse para editar el formato de texto del esquema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Segundo nivel del esquema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Tercer nivel del esquema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Cuarto nivel del esquema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Quinto nivel del esquema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Sexto nivel del esquema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Séptimo nivel del esquema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102;p34" descr=""/>
          <p:cNvPicPr/>
          <p:nvPr/>
        </p:nvPicPr>
        <p:blipFill>
          <a:blip r:embed="rId3"/>
          <a:srcRect l="3609" t="0" r="0" b="0"/>
          <a:stretch/>
        </p:blipFill>
        <p:spPr>
          <a:xfrm>
            <a:off x="0" y="2669760"/>
            <a:ext cx="4035600" cy="4186800"/>
          </a:xfrm>
          <a:prstGeom prst="rect">
            <a:avLst/>
          </a:prstGeom>
          <a:ln>
            <a:noFill/>
          </a:ln>
        </p:spPr>
      </p:pic>
      <p:pic>
        <p:nvPicPr>
          <p:cNvPr id="48" name="Google Shape;103;p34" descr=""/>
          <p:cNvPicPr/>
          <p:nvPr/>
        </p:nvPicPr>
        <p:blipFill>
          <a:blip r:embed="rId4"/>
          <a:srcRect l="35642" t="0" r="0" b="0"/>
          <a:stretch/>
        </p:blipFill>
        <p:spPr>
          <a:xfrm>
            <a:off x="0" y="2892240"/>
            <a:ext cx="1521000" cy="236412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8609040" y="1676520"/>
            <a:ext cx="2818080" cy="2818080"/>
          </a:xfrm>
          <a:prstGeom prst="ellipse">
            <a:avLst/>
          </a:prstGeom>
          <a:gradFill rotWithShape="0">
            <a:gsLst>
              <a:gs pos="0">
                <a:srgbClr val="50b9c1"/>
              </a:gs>
              <a:gs pos="100000">
                <a:srgbClr val="50b9c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50" name="Google Shape;105;p34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2000" cy="1140120"/>
          </a:xfrm>
          <a:prstGeom prst="rect">
            <a:avLst/>
          </a:prstGeom>
          <a:ln>
            <a:noFill/>
          </a:ln>
        </p:spPr>
      </p:pic>
      <p:pic>
        <p:nvPicPr>
          <p:cNvPr id="51" name="Google Shape;106;p34" descr=""/>
          <p:cNvPicPr/>
          <p:nvPr/>
        </p:nvPicPr>
        <p:blipFill>
          <a:blip r:embed="rId6"/>
          <a:srcRect l="0" t="0" r="0" b="23325"/>
          <a:stretch/>
        </p:blipFill>
        <p:spPr>
          <a:xfrm>
            <a:off x="8605800" y="6095880"/>
            <a:ext cx="992160" cy="760680"/>
          </a:xfrm>
          <a:prstGeom prst="rect">
            <a:avLst/>
          </a:prstGeom>
          <a:ln>
            <a:noFill/>
          </a:ln>
        </p:spPr>
      </p:pic>
      <p:sp>
        <p:nvSpPr>
          <p:cNvPr id="52" name="CustomShape 2"/>
          <p:cNvSpPr/>
          <p:nvPr/>
        </p:nvSpPr>
        <p:spPr>
          <a:xfrm>
            <a:off x="10437840" y="0"/>
            <a:ext cx="684360" cy="1141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3" name="PlaceHolder 3"/>
          <p:cNvSpPr>
            <a:spLocks noGrp="1"/>
          </p:cNvSpPr>
          <p:nvPr>
            <p:ph type="ftr"/>
          </p:nvPr>
        </p:nvSpPr>
        <p:spPr>
          <a:xfrm rot="5400000">
            <a:off x="8952840" y="3225240"/>
            <a:ext cx="3858480" cy="3034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0" lang="es-AR" sz="1400" spc="-1" strike="noStrike">
                <a:latin typeface="Times New Roman"/>
              </a:rPr>
              <a:t>Footer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6640" cy="7660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fld id="{0A85361B-698F-4E4C-8D8F-5524CAA37D36}" type="slidenum">
              <a:rPr b="0" lang="es-ES" sz="28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&lt;número&gt;</a:t>
            </a:fld>
            <a:endParaRPr b="0" lang="es-AR" sz="2800" spc="-1" strike="noStrike">
              <a:latin typeface="Times New Roman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dt"/>
          </p:nvPr>
        </p:nvSpPr>
        <p:spPr>
          <a:xfrm rot="5400000">
            <a:off x="10156680" y="1790640"/>
            <a:ext cx="989280" cy="3034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AR" sz="4400" spc="-1" strike="noStrike">
                <a:latin typeface="Arial"/>
              </a:rPr>
              <a:t>Pulse para editar el formato del texto de título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Pulse para editar el formato de texto del esquema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Segundo nivel del esquema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Tercer nivel del esquema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Cuarto nivel del esquema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Quinto nivel del esquema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Sexto nivel del esquema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Séptimo nivel del esquema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3288240" y="356040"/>
            <a:ext cx="37314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SISTEMAS DE NUMERACIÓN</a:t>
            </a:r>
            <a:endParaRPr b="0" lang="es-AR" sz="1800" spc="-1" strike="noStrike">
              <a:latin typeface="Arial"/>
            </a:endParaRPr>
          </a:p>
        </p:txBody>
      </p:sp>
      <p:pic>
        <p:nvPicPr>
          <p:cNvPr id="95" name="Google Shape;341;p20" descr=""/>
          <p:cNvPicPr/>
          <p:nvPr/>
        </p:nvPicPr>
        <p:blipFill>
          <a:blip r:embed="rId1"/>
          <a:stretch/>
        </p:blipFill>
        <p:spPr>
          <a:xfrm>
            <a:off x="2172960" y="1271160"/>
            <a:ext cx="6826680" cy="337248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720000" y="4932000"/>
            <a:ext cx="10258920" cy="165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Sistema Decimal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b = 10 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a (símbolos) = 0, 1, 2, 3, 4, 5, 6, 7, 8, 9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328</a:t>
            </a:r>
            <a:r>
              <a:rPr b="1" lang="es-ES" sz="2200" spc="-1" strike="noStrike" baseline="-25000">
                <a:solidFill>
                  <a:srgbClr val="ffffff"/>
                </a:solidFill>
                <a:latin typeface="Arial"/>
                <a:ea typeface="Arial"/>
              </a:rPr>
              <a:t>10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=3*10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2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+2*10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1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+8*10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0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=8+20+300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140000" y="360000"/>
            <a:ext cx="37314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SISTEMAS DE NUMERACIÓN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080000" y="1620000"/>
            <a:ext cx="10258920" cy="165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Sistema Binario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b = 2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a (símbolos) = 0, 1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101001000</a:t>
            </a:r>
            <a:r>
              <a:rPr b="1" lang="es-ES" sz="2200" spc="-1" strike="noStrike" baseline="-25000">
                <a:solidFill>
                  <a:srgbClr val="ffffff"/>
                </a:solidFill>
                <a:latin typeface="Arial"/>
                <a:ea typeface="Arial"/>
              </a:rPr>
              <a:t>2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=1*2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8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+0*2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7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+1*2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6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+0*2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5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+0*2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4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+1*2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3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+0*2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2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+0*2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1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+0*2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0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Sistema Octal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b = 8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a (símbolos) = 0, 1, 2, 3, 4, 5, 6, 7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510</a:t>
            </a:r>
            <a:r>
              <a:rPr b="1" lang="es-ES" sz="2200" spc="-1" strike="noStrike" baseline="-25000">
                <a:solidFill>
                  <a:srgbClr val="ffffff"/>
                </a:solidFill>
                <a:latin typeface="Arial"/>
                <a:ea typeface="Arial"/>
              </a:rPr>
              <a:t>8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=5*8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2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+1*8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1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+0*8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0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140000" y="360000"/>
            <a:ext cx="37314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SISTEMAS DE NUMERACIÓN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1080000" y="1620000"/>
            <a:ext cx="10258920" cy="165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Sistema Hexadecimal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b = 16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a (símbolos) = 0, 1, 2, 3, 4, 5, 6, 7, 8, 9, A, B, C, D, E, F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148</a:t>
            </a:r>
            <a:r>
              <a:rPr b="1" lang="es-ES" sz="2200" spc="-1" strike="noStrike" baseline="-25000">
                <a:solidFill>
                  <a:srgbClr val="ffffff"/>
                </a:solidFill>
                <a:latin typeface="Arial"/>
                <a:ea typeface="Arial"/>
              </a:rPr>
              <a:t>16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=8*16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0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+4*16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1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+1*16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2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A</a:t>
            </a:r>
            <a:r>
              <a:rPr b="1" lang="es-ES" sz="2200" spc="-1" strike="noStrike" baseline="-8000">
                <a:solidFill>
                  <a:srgbClr val="ffffff"/>
                </a:solidFill>
                <a:latin typeface="Arial"/>
                <a:ea typeface="Arial"/>
              </a:rPr>
              <a:t>16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=10</a:t>
            </a:r>
            <a:r>
              <a:rPr b="1" lang="es-ES" sz="2200" spc="-1" strike="noStrike" baseline="-8000">
                <a:solidFill>
                  <a:srgbClr val="ffffff"/>
                </a:solidFill>
                <a:latin typeface="Arial"/>
                <a:ea typeface="Arial"/>
              </a:rPr>
              <a:t>10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B</a:t>
            </a:r>
            <a:r>
              <a:rPr b="1" lang="es-ES" sz="2200" spc="-1" strike="noStrike" baseline="-8000">
                <a:solidFill>
                  <a:srgbClr val="ffffff"/>
                </a:solidFill>
                <a:latin typeface="Arial"/>
                <a:ea typeface="Arial"/>
              </a:rPr>
              <a:t>16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=11</a:t>
            </a:r>
            <a:r>
              <a:rPr b="1" lang="es-ES" sz="2200" spc="-1" strike="noStrike" baseline="-8000">
                <a:solidFill>
                  <a:srgbClr val="ffffff"/>
                </a:solidFill>
                <a:latin typeface="Arial"/>
                <a:ea typeface="Arial"/>
              </a:rPr>
              <a:t>10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C</a:t>
            </a:r>
            <a:r>
              <a:rPr b="1" lang="es-ES" sz="2200" spc="-1" strike="noStrike" baseline="-8000">
                <a:solidFill>
                  <a:srgbClr val="ffffff"/>
                </a:solidFill>
                <a:latin typeface="Arial"/>
                <a:ea typeface="Arial"/>
              </a:rPr>
              <a:t>16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=12</a:t>
            </a:r>
            <a:r>
              <a:rPr b="1" lang="es-ES" sz="2200" spc="-1" strike="noStrike" baseline="-8000">
                <a:solidFill>
                  <a:srgbClr val="ffffff"/>
                </a:solidFill>
                <a:latin typeface="Arial"/>
                <a:ea typeface="Arial"/>
              </a:rPr>
              <a:t>10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D</a:t>
            </a:r>
            <a:r>
              <a:rPr b="1" lang="es-ES" sz="2200" spc="-1" strike="noStrike" baseline="-8000">
                <a:solidFill>
                  <a:srgbClr val="ffffff"/>
                </a:solidFill>
                <a:latin typeface="Arial"/>
                <a:ea typeface="Arial"/>
              </a:rPr>
              <a:t>16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=13</a:t>
            </a:r>
            <a:r>
              <a:rPr b="1" lang="es-ES" sz="2200" spc="-1" strike="noStrike" baseline="-8000">
                <a:solidFill>
                  <a:srgbClr val="ffffff"/>
                </a:solidFill>
                <a:latin typeface="Arial"/>
                <a:ea typeface="Arial"/>
              </a:rPr>
              <a:t>10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E</a:t>
            </a:r>
            <a:r>
              <a:rPr b="1" lang="es-ES" sz="2200" spc="-1" strike="noStrike" baseline="-8000">
                <a:solidFill>
                  <a:srgbClr val="ffffff"/>
                </a:solidFill>
                <a:latin typeface="Arial"/>
                <a:ea typeface="Arial"/>
              </a:rPr>
              <a:t>16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=14</a:t>
            </a:r>
            <a:r>
              <a:rPr b="1" lang="es-ES" sz="2200" spc="-1" strike="noStrike" baseline="-8000">
                <a:solidFill>
                  <a:srgbClr val="ffffff"/>
                </a:solidFill>
                <a:latin typeface="Arial"/>
                <a:ea typeface="Arial"/>
              </a:rPr>
              <a:t>10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F</a:t>
            </a:r>
            <a:r>
              <a:rPr b="1" lang="es-ES" sz="2200" spc="-1" strike="noStrike" baseline="-8000">
                <a:solidFill>
                  <a:srgbClr val="ffffff"/>
                </a:solidFill>
                <a:latin typeface="Arial"/>
                <a:ea typeface="Arial"/>
              </a:rPr>
              <a:t>16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=15</a:t>
            </a:r>
            <a:r>
              <a:rPr b="1" lang="es-ES" sz="2200" spc="-1" strike="noStrike" baseline="-8000">
                <a:solidFill>
                  <a:srgbClr val="ffffff"/>
                </a:solidFill>
                <a:latin typeface="Arial"/>
                <a:ea typeface="Arial"/>
              </a:rPr>
              <a:t>10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140000" y="360000"/>
            <a:ext cx="37314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SISTEMAS DE NUMERACIÓN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900720" y="1767960"/>
            <a:ext cx="10258920" cy="165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Pasar de un sistema de numeración en base b a sistema decimal: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AR" sz="2200" spc="-1" strike="noStrike">
                <a:solidFill>
                  <a:srgbClr val="ffff00"/>
                </a:solidFill>
                <a:latin typeface="Arial"/>
                <a:ea typeface="DejaVu Sans"/>
              </a:rPr>
              <a:t>(Ejemplo: b=16)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AC8</a:t>
            </a:r>
            <a:r>
              <a:rPr b="1" lang="es-ES" sz="2200" spc="-1" strike="noStrike" baseline="-25000">
                <a:solidFill>
                  <a:srgbClr val="ffffff"/>
                </a:solidFill>
                <a:latin typeface="Arial"/>
                <a:ea typeface="Arial"/>
              </a:rPr>
              <a:t>16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=10*16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2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+12*16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1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+8*16</a:t>
            </a:r>
            <a:r>
              <a:rPr b="1" lang="es-ES" sz="2200" spc="-1" strike="noStrike" baseline="30000">
                <a:solidFill>
                  <a:srgbClr val="ffffff"/>
                </a:solidFill>
                <a:latin typeface="Arial"/>
                <a:ea typeface="Arial"/>
              </a:rPr>
              <a:t>0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=2760</a:t>
            </a:r>
            <a:r>
              <a:rPr b="1" lang="es-ES" sz="2200" spc="-1" strike="noStrike" baseline="-8000">
                <a:solidFill>
                  <a:srgbClr val="ffffff"/>
                </a:solidFill>
                <a:latin typeface="Arial"/>
                <a:ea typeface="Arial"/>
              </a:rPr>
              <a:t>10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Pasar de sistema decimal a un sistema de numeración en base b: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(Ejemplo: b=16)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	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2760   16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                 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8    172   16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                         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12   10           10</a:t>
            </a:r>
            <a:r>
              <a:rPr b="1" lang="es-ES" sz="2200" spc="-1" strike="noStrike" baseline="-33000">
                <a:solidFill>
                  <a:srgbClr val="ffffff"/>
                </a:solidFill>
                <a:latin typeface="Arial"/>
                <a:ea typeface="Arial"/>
              </a:rPr>
              <a:t>10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=A</a:t>
            </a:r>
            <a:r>
              <a:rPr b="1" lang="es-ES" sz="2200" spc="-1" strike="noStrike" baseline="-33000">
                <a:solidFill>
                  <a:srgbClr val="ffffff"/>
                </a:solidFill>
                <a:latin typeface="Arial"/>
                <a:ea typeface="Arial"/>
              </a:rPr>
              <a:t>16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     12</a:t>
            </a:r>
            <a:r>
              <a:rPr b="1" lang="es-ES" sz="2200" spc="-1" strike="noStrike" baseline="-33000">
                <a:solidFill>
                  <a:srgbClr val="ffffff"/>
                </a:solidFill>
                <a:latin typeface="Arial"/>
                <a:ea typeface="Arial"/>
              </a:rPr>
              <a:t>10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=C</a:t>
            </a:r>
            <a:r>
              <a:rPr b="1" lang="es-ES" sz="2200" spc="-1" strike="noStrike" baseline="-33000">
                <a:solidFill>
                  <a:srgbClr val="ffffff"/>
                </a:solidFill>
                <a:latin typeface="Arial"/>
                <a:ea typeface="Arial"/>
              </a:rPr>
              <a:t>16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     8</a:t>
            </a:r>
            <a:r>
              <a:rPr b="1" lang="es-ES" sz="2200" spc="-1" strike="noStrike" baseline="-33000">
                <a:solidFill>
                  <a:srgbClr val="ffffff"/>
                </a:solidFill>
                <a:latin typeface="Arial"/>
                <a:ea typeface="Arial"/>
              </a:rPr>
              <a:t>10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=8</a:t>
            </a:r>
            <a:r>
              <a:rPr b="1" lang="es-ES" sz="2200" spc="-1" strike="noStrike" baseline="-33000">
                <a:solidFill>
                  <a:srgbClr val="ffffff"/>
                </a:solidFill>
                <a:latin typeface="Arial"/>
                <a:ea typeface="Arial"/>
              </a:rPr>
              <a:t>16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          2760</a:t>
            </a:r>
            <a:r>
              <a:rPr b="1" lang="es-ES" sz="2200" spc="-1" strike="noStrike" baseline="-33000">
                <a:solidFill>
                  <a:srgbClr val="ffffff"/>
                </a:solidFill>
                <a:latin typeface="Arial"/>
                <a:ea typeface="Arial"/>
              </a:rPr>
              <a:t>10</a:t>
            </a:r>
            <a:r>
              <a:rPr b="1" lang="es-ES" sz="2200" spc="-1" strike="noStrike">
                <a:solidFill>
                  <a:srgbClr val="ffffff"/>
                </a:solidFill>
                <a:latin typeface="Arial"/>
                <a:ea typeface="Arial"/>
              </a:rPr>
              <a:t>=AC8</a:t>
            </a:r>
            <a:r>
              <a:rPr b="1" lang="es-ES" sz="2200" spc="-1" strike="noStrike" baseline="-33000">
                <a:solidFill>
                  <a:srgbClr val="ffffff"/>
                </a:solidFill>
                <a:latin typeface="Arial"/>
                <a:ea typeface="Arial"/>
              </a:rPr>
              <a:t>16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20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2124720" y="5004720"/>
            <a:ext cx="718920" cy="178920"/>
          </a:xfrm>
          <a:custGeom>
            <a:avLst/>
            <a:gdLst/>
            <a:ahLst/>
            <a:rect l="l" t="t" r="r" b="b"/>
            <a:pathLst>
              <a:path w="2000" h="500">
                <a:moveTo>
                  <a:pt x="0" y="0"/>
                </a:moveTo>
                <a:lnTo>
                  <a:pt x="0" y="500"/>
                </a:lnTo>
                <a:lnTo>
                  <a:pt x="2000" y="500"/>
                </a:lnTo>
              </a:path>
            </a:pathLst>
          </a:custGeom>
          <a:noFill/>
          <a:ln w="3600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4"/>
          <p:cNvSpPr/>
          <p:nvPr/>
        </p:nvSpPr>
        <p:spPr>
          <a:xfrm>
            <a:off x="2700720" y="5364720"/>
            <a:ext cx="718920" cy="178920"/>
          </a:xfrm>
          <a:custGeom>
            <a:avLst/>
            <a:gdLst/>
            <a:ahLst/>
            <a:rect l="l" t="t" r="r" b="b"/>
            <a:pathLst>
              <a:path w="2000" h="500">
                <a:moveTo>
                  <a:pt x="0" y="0"/>
                </a:moveTo>
                <a:lnTo>
                  <a:pt x="0" y="500"/>
                </a:lnTo>
                <a:lnTo>
                  <a:pt x="2000" y="500"/>
                </a:lnTo>
              </a:path>
            </a:pathLst>
          </a:custGeom>
          <a:noFill/>
          <a:ln w="3600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5"/>
          <p:cNvSpPr/>
          <p:nvPr/>
        </p:nvSpPr>
        <p:spPr>
          <a:xfrm>
            <a:off x="3420000" y="5904000"/>
            <a:ext cx="359640" cy="53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5400" y="21600"/>
                </a:moveTo>
                <a:lnTo>
                  <a:pt x="5400" y="5400"/>
                </a:lnTo>
                <a:lnTo>
                  <a:pt x="0" y="5400"/>
                </a:ln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6"/>
          <p:cNvSpPr/>
          <p:nvPr/>
        </p:nvSpPr>
        <p:spPr>
          <a:xfrm>
            <a:off x="2880000" y="5904000"/>
            <a:ext cx="359640" cy="53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5400" y="21600"/>
                </a:moveTo>
                <a:lnTo>
                  <a:pt x="5400" y="5400"/>
                </a:lnTo>
                <a:lnTo>
                  <a:pt x="0" y="5400"/>
                </a:ln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7"/>
          <p:cNvSpPr/>
          <p:nvPr/>
        </p:nvSpPr>
        <p:spPr>
          <a:xfrm>
            <a:off x="2196000" y="5544000"/>
            <a:ext cx="359640" cy="53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5400" y="21600"/>
                </a:moveTo>
                <a:lnTo>
                  <a:pt x="5400" y="5400"/>
                </a:lnTo>
                <a:lnTo>
                  <a:pt x="0" y="5400"/>
                </a:ln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140000" y="360000"/>
            <a:ext cx="37314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SISTEMAS DE NUMERACIÓN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900720" y="1767960"/>
            <a:ext cx="10258920" cy="165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Ejemplos: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328</a:t>
            </a:r>
            <a:r>
              <a:rPr b="1" lang="es-ES" sz="2200" spc="-1" strike="noStrike" baseline="-25000">
                <a:solidFill>
                  <a:srgbClr val="ffff00"/>
                </a:solidFill>
                <a:latin typeface="Arial"/>
                <a:ea typeface="Arial"/>
              </a:rPr>
              <a:t>10</a:t>
            </a: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=510</a:t>
            </a:r>
            <a:r>
              <a:rPr b="1" lang="es-ES" sz="2200" spc="-1" strike="noStrike" baseline="-25000">
                <a:solidFill>
                  <a:srgbClr val="ffff00"/>
                </a:solidFill>
                <a:latin typeface="Arial"/>
                <a:ea typeface="Arial"/>
              </a:rPr>
              <a:t>8</a:t>
            </a: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=148</a:t>
            </a:r>
            <a:r>
              <a:rPr b="1" lang="es-ES" sz="2200" spc="-1" strike="noStrike" baseline="-25000">
                <a:solidFill>
                  <a:srgbClr val="ffff00"/>
                </a:solidFill>
                <a:latin typeface="Arial"/>
                <a:ea typeface="Arial"/>
              </a:rPr>
              <a:t>16</a:t>
            </a: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=101001000</a:t>
            </a:r>
            <a:r>
              <a:rPr b="1" lang="es-ES" sz="2200" spc="-1" strike="noStrike" baseline="-25000">
                <a:solidFill>
                  <a:srgbClr val="ffff00"/>
                </a:solidFill>
                <a:latin typeface="Arial"/>
                <a:ea typeface="Arial"/>
              </a:rPr>
              <a:t>2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1420</a:t>
            </a:r>
            <a:r>
              <a:rPr b="1" lang="es-ES" sz="2200" spc="-1" strike="noStrike" baseline="-25000">
                <a:solidFill>
                  <a:srgbClr val="ffff00"/>
                </a:solidFill>
                <a:latin typeface="Arial"/>
                <a:ea typeface="Arial"/>
              </a:rPr>
              <a:t>10</a:t>
            </a: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=2614</a:t>
            </a:r>
            <a:r>
              <a:rPr b="1" lang="es-ES" sz="2200" spc="-1" strike="noStrike" baseline="-25000">
                <a:solidFill>
                  <a:srgbClr val="ffff00"/>
                </a:solidFill>
                <a:latin typeface="Arial"/>
                <a:ea typeface="Arial"/>
              </a:rPr>
              <a:t>8</a:t>
            </a: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=58C</a:t>
            </a:r>
            <a:r>
              <a:rPr b="1" lang="es-ES" sz="2200" spc="-1" strike="noStrike" baseline="-25000">
                <a:solidFill>
                  <a:srgbClr val="ffff00"/>
                </a:solidFill>
                <a:latin typeface="Arial"/>
                <a:ea typeface="Arial"/>
              </a:rPr>
              <a:t>16</a:t>
            </a: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=10110001100</a:t>
            </a:r>
            <a:r>
              <a:rPr b="1" lang="es-ES" sz="2200" spc="-1" strike="noStrike" baseline="-25000">
                <a:solidFill>
                  <a:srgbClr val="ffff00"/>
                </a:solidFill>
                <a:latin typeface="Arial"/>
                <a:ea typeface="Arial"/>
              </a:rPr>
              <a:t>2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1024</a:t>
            </a:r>
            <a:r>
              <a:rPr b="1" lang="es-ES" sz="2200" spc="-1" strike="noStrike" baseline="-25000">
                <a:solidFill>
                  <a:srgbClr val="ffff00"/>
                </a:solidFill>
                <a:latin typeface="Arial"/>
                <a:ea typeface="Arial"/>
              </a:rPr>
              <a:t>10</a:t>
            </a: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=2000</a:t>
            </a:r>
            <a:r>
              <a:rPr b="1" lang="es-ES" sz="2200" spc="-1" strike="noStrike" baseline="-25000">
                <a:solidFill>
                  <a:srgbClr val="ffff00"/>
                </a:solidFill>
                <a:latin typeface="Arial"/>
                <a:ea typeface="Arial"/>
              </a:rPr>
              <a:t>8</a:t>
            </a: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=400</a:t>
            </a:r>
            <a:r>
              <a:rPr b="1" lang="es-ES" sz="2200" spc="-1" strike="noStrike" baseline="-25000">
                <a:solidFill>
                  <a:srgbClr val="ffff00"/>
                </a:solidFill>
                <a:latin typeface="Arial"/>
                <a:ea typeface="Arial"/>
              </a:rPr>
              <a:t>16</a:t>
            </a: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=10000000000</a:t>
            </a:r>
            <a:r>
              <a:rPr b="1" lang="es-ES" sz="2200" spc="-1" strike="noStrike" baseline="-25000">
                <a:solidFill>
                  <a:srgbClr val="ffff00"/>
                </a:solidFill>
                <a:latin typeface="Arial"/>
                <a:ea typeface="Arial"/>
              </a:rPr>
              <a:t>2</a:t>
            </a: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=1*2</a:t>
            </a:r>
            <a:r>
              <a:rPr b="1" lang="es-ES" sz="2200" spc="-1" strike="noStrike" baseline="33000">
                <a:solidFill>
                  <a:srgbClr val="ffff00"/>
                </a:solidFill>
                <a:latin typeface="Arial"/>
                <a:ea typeface="Arial"/>
              </a:rPr>
              <a:t>10 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 baseline="-25000">
                <a:solidFill>
                  <a:srgbClr val="ffff00"/>
                </a:solidFill>
                <a:latin typeface="Arial"/>
                <a:ea typeface="Arial"/>
              </a:rPr>
              <a:t>                                                                            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1048576</a:t>
            </a:r>
            <a:r>
              <a:rPr b="1" lang="es-ES" sz="2200" spc="-1" strike="noStrike" baseline="-25000">
                <a:solidFill>
                  <a:srgbClr val="ffff00"/>
                </a:solidFill>
                <a:latin typeface="Arial"/>
                <a:ea typeface="Arial"/>
              </a:rPr>
              <a:t>10</a:t>
            </a: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=1000000</a:t>
            </a:r>
            <a:r>
              <a:rPr b="1" lang="es-ES" sz="2200" spc="-1" strike="noStrike" baseline="-25000">
                <a:solidFill>
                  <a:srgbClr val="ffff00"/>
                </a:solidFill>
                <a:latin typeface="Arial"/>
                <a:ea typeface="Arial"/>
              </a:rPr>
              <a:t>8</a:t>
            </a: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=100000</a:t>
            </a:r>
            <a:r>
              <a:rPr b="1" lang="es-ES" sz="2200" spc="-1" strike="noStrike" baseline="-25000">
                <a:solidFill>
                  <a:srgbClr val="ffff00"/>
                </a:solidFill>
                <a:latin typeface="Arial"/>
                <a:ea typeface="Arial"/>
              </a:rPr>
              <a:t>16</a:t>
            </a: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=100000000000000000000</a:t>
            </a:r>
            <a:r>
              <a:rPr b="1" lang="es-ES" sz="2200" spc="-1" strike="noStrike" baseline="-25000">
                <a:solidFill>
                  <a:srgbClr val="ffff00"/>
                </a:solidFill>
                <a:latin typeface="Arial"/>
                <a:ea typeface="Arial"/>
              </a:rPr>
              <a:t>2</a:t>
            </a:r>
            <a:r>
              <a:rPr b="1" lang="es-ES" sz="2200" spc="-1" strike="noStrike">
                <a:solidFill>
                  <a:srgbClr val="ffff00"/>
                </a:solidFill>
                <a:latin typeface="Arial"/>
                <a:ea typeface="Arial"/>
              </a:rPr>
              <a:t>=1*2</a:t>
            </a:r>
            <a:r>
              <a:rPr b="1" lang="es-ES" sz="2200" spc="-1" strike="noStrike" baseline="33000">
                <a:solidFill>
                  <a:srgbClr val="ffff00"/>
                </a:solidFill>
                <a:latin typeface="Arial"/>
                <a:ea typeface="Arial"/>
              </a:rPr>
              <a:t>20</a:t>
            </a:r>
            <a:endParaRPr b="0" lang="es-A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2018-03-10T12:09:50Z</dcterms:created>
  <dc:creator>Bagui</dc:creator>
  <dc:description/>
  <dc:language>es-AR</dc:language>
  <cp:lastModifiedBy/>
  <dcterms:modified xsi:type="dcterms:W3CDTF">2024-03-06T13:37:17Z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PresentationFormat">
    <vt:lpwstr>Panorámica</vt:lpwstr>
  </property>
  <property fmtid="{D5CDD505-2E9C-101B-9397-08002B2CF9AE}" pid="4" name="Slides">
    <vt:i4>31</vt:i4>
  </property>
</Properties>
</file>