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9" r:id="rId4"/>
    <p:sldId id="262" r:id="rId5"/>
    <p:sldId id="263" r:id="rId6"/>
    <p:sldId id="264" r:id="rId7"/>
    <p:sldId id="267" r:id="rId8"/>
    <p:sldId id="266" r:id="rId9"/>
    <p:sldId id="268" r:id="rId10"/>
    <p:sldId id="269" r:id="rId11"/>
    <p:sldId id="270" r:id="rId12"/>
    <p:sldId id="271" r:id="rId13"/>
    <p:sldId id="272" r:id="rId14"/>
    <p:sldId id="261" r:id="rId15"/>
    <p:sldId id="274" r:id="rId16"/>
    <p:sldId id="287" r:id="rId17"/>
    <p:sldId id="275" r:id="rId18"/>
    <p:sldId id="276" r:id="rId19"/>
    <p:sldId id="277" r:id="rId20"/>
    <p:sldId id="278" r:id="rId21"/>
    <p:sldId id="279" r:id="rId22"/>
    <p:sldId id="281" r:id="rId23"/>
    <p:sldId id="289" r:id="rId2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B9576-681C-4C52-ADD8-51A53F109F52}" type="datetimeFigureOut">
              <a:rPr lang="es-AR" smtClean="0"/>
              <a:t>23/8/2023</a:t>
            </a:fld>
            <a:endParaRPr lang="es-AR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39C27-5E9B-4501-8909-2AE75BF3C15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10360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1507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9258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0048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70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0207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5215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0806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4667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3920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1819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9754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AR"/>
              <a:t>22/06/2014</a:t>
            </a:r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AR"/>
              <a:t>Las tecnologías de la información y las comunicaciones      30-10-2020</a:t>
            </a:r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813AD-443F-42EA-9A5F-357C24F3D194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268146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nologyreview.es/listas/tecnologias-emergentes/2023" TargetMode="External"/><Relationship Id="rId2" Type="http://schemas.openxmlformats.org/officeDocument/2006/relationships/hyperlink" Target="https://www.technologyreview.es/s/6814/mit-technology-review-presenta-las-10-tecnologias-emergentes-de-201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700808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es-ES" dirty="0"/>
              <a:t>LAS TECNOLOGIAS DE LA INFORMACION Y LAS COMUNICACIONES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5186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03648" y="1196752"/>
            <a:ext cx="64807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Predicción científica: puede decir que ocurrirá o puede ocurrir si se cumplen determinadas circunstancias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Predicción tecnológica: sugiere como influir en las circunstancias para poder producir ciertos hechos o evitarlos</a:t>
            </a:r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Una cosa es predecir la órbita de un cometa y otra es planear y prever la trayectoria de un satélite artificial.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1103744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404664"/>
            <a:ext cx="748883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dirty="0"/>
              <a:t>Descubrimiento, invención e innovación</a:t>
            </a:r>
            <a:endParaRPr lang="es-AR" sz="3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827584" y="1628800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Descubrimiento: es el hallazgo de algo que era desconocido pero que existía.</a:t>
            </a:r>
          </a:p>
          <a:p>
            <a:endParaRPr lang="es-ES" sz="2800" dirty="0"/>
          </a:p>
          <a:p>
            <a:r>
              <a:rPr lang="es-ES" sz="2800" dirty="0"/>
              <a:t>Invención: es un nuevo dispositivo o procedimiento concebido por el espíritu humano.</a:t>
            </a:r>
          </a:p>
          <a:p>
            <a:endParaRPr lang="es-ES" sz="2800" dirty="0"/>
          </a:p>
          <a:p>
            <a:r>
              <a:rPr lang="es-ES" sz="2800" dirty="0"/>
              <a:t>Innovación: una invención pasa a ser útil cuando las condiciones económicas y sociales posibilitan su producción, uso y difusión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640480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0"/>
            <a:ext cx="7250482" cy="674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943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4320"/>
            <a:ext cx="6407817" cy="666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42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67544" y="1299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>
                <a:hlinkClick r:id="rId2"/>
              </a:rPr>
              <a:t>¿En qué anda la caterva perniciosa?</a:t>
            </a:r>
            <a:endParaRPr lang="es-AR" sz="36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FBAF993-D028-4C20-B0E5-6242009273CB}"/>
              </a:ext>
            </a:extLst>
          </p:cNvPr>
          <p:cNvSpPr txBox="1"/>
          <p:nvPr/>
        </p:nvSpPr>
        <p:spPr>
          <a:xfrm>
            <a:off x="3000193" y="3093346"/>
            <a:ext cx="3143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3"/>
              </a:rPr>
              <a:t>TECNOLOGÌAS EMERGENTES</a:t>
            </a:r>
            <a:endParaRPr lang="es-E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73E812E-904D-4AAF-AC36-89CCB90BEFA7}"/>
              </a:ext>
            </a:extLst>
          </p:cNvPr>
          <p:cNvSpPr/>
          <p:nvPr/>
        </p:nvSpPr>
        <p:spPr>
          <a:xfrm>
            <a:off x="971600" y="4742789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https://www.technologyreview.es//listas/tecnologias-emergentes/2023</a:t>
            </a:r>
          </a:p>
        </p:txBody>
      </p:sp>
    </p:spTree>
    <p:extLst>
      <p:ext uri="{BB962C8B-B14F-4D97-AF65-F5344CB8AC3E}">
        <p14:creationId xmlns:p14="http://schemas.microsoft.com/office/powerpoint/2010/main" val="2706784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43000" y="838200"/>
            <a:ext cx="647700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dirty="0"/>
              <a:t>Impacto de las TIC’s: Algunos Ejemplos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Internet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Correo Electrónico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Telefonía Móvil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Comercio Electrónico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Servicios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Aplicaciones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Interacciones sociales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632627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43000" y="838200"/>
            <a:ext cx="64770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dirty="0"/>
              <a:t>Necesidades:</a:t>
            </a:r>
          </a:p>
          <a:p>
            <a:pPr>
              <a:spcBef>
                <a:spcPct val="50000"/>
              </a:spcBef>
            </a:pPr>
            <a:endParaRPr lang="es-ES_tradnl" sz="28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WAN de altas prestaciones (Troncales)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Acceso simple (última milla)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Contenidos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Igualdad de Oportunidades en el acceso</a:t>
            </a:r>
          </a:p>
          <a:p>
            <a:pPr>
              <a:spcBef>
                <a:spcPct val="50000"/>
              </a:spcBef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93810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3000" y="838200"/>
            <a:ext cx="64770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/>
              <a:t>Posibilidades de las TIC´s...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Acceso a la información en general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Medio de Comunicación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Investigación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Enseñanza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Teletrabajo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Comercio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Gobierno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Lúdico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86427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3000" y="838200"/>
            <a:ext cx="6477000" cy="417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dirty="0"/>
              <a:t>Acceso a la información en general</a:t>
            </a:r>
          </a:p>
          <a:p>
            <a:pPr>
              <a:spcBef>
                <a:spcPct val="50000"/>
              </a:spcBef>
            </a:pPr>
            <a:endParaRPr lang="es-ES_tradnl" sz="28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Podemos realizar trámites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Leer periódicos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Consultar mapas de ciudades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Organizar un viaje </a:t>
            </a:r>
          </a:p>
          <a:p>
            <a:pPr>
              <a:spcBef>
                <a:spcPct val="50000"/>
              </a:spcBef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2712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1143000" y="838200"/>
            <a:ext cx="647700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/>
              <a:t>Las TIC´s como medio de comunicación</a:t>
            </a:r>
          </a:p>
          <a:p>
            <a:pPr>
              <a:spcBef>
                <a:spcPct val="50000"/>
              </a:spcBef>
            </a:pPr>
            <a:endParaRPr lang="es-ES_tradnl" sz="24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Correo Electrónico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Telefonía móvil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Chat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Radio por internet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Periódicos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400" dirty="0"/>
              <a:t> Anuncios diversos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5187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pPr algn="l"/>
            <a:r>
              <a:rPr lang="es-ES" dirty="0"/>
              <a:t>Para comenzar</a:t>
            </a:r>
            <a:br>
              <a:rPr lang="es-ES" dirty="0"/>
            </a:br>
            <a:r>
              <a:rPr lang="es-ES" sz="2200" dirty="0"/>
              <a:t>    </a:t>
            </a:r>
            <a:br>
              <a:rPr lang="es-ES" sz="4000" dirty="0"/>
            </a:br>
            <a:r>
              <a:rPr lang="es-ES" sz="4000" dirty="0"/>
              <a:t>                     Algunas reflexiones</a:t>
            </a:r>
            <a:endParaRPr lang="es-AR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917032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/>
              <a:t>«¡Terrible influencia de esta raza que no sirve ni a Dios ni a rey, que se entrega a las ciencias mundanas, a las viles profesiones mecánicas! ¡Caterva perniciosa! Qué no será capaz de hacer si se la deja abandonada sin freno a ese fatal afán de conocer, inventar y perfeccionar.»</a:t>
            </a:r>
          </a:p>
          <a:p>
            <a:pPr marL="0" indent="0" algn="r">
              <a:buNone/>
            </a:pPr>
            <a:r>
              <a:rPr lang="es-ES" dirty="0"/>
              <a:t>Paul-Louis Courier (1772-1825)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507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3000" y="838200"/>
            <a:ext cx="6477000" cy="460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dirty="0"/>
              <a:t>Impacto de las TIC’s en Investigación </a:t>
            </a:r>
          </a:p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s-ES_tradnl" sz="2800" dirty="0"/>
              <a:t>Trabajo a distancia con colegas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Videoconferencias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Acceso a grandes reservorios de datos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Simulación computacional de alto rendimiento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Edición Electrónica (Word, Latex, etc.)</a:t>
            </a:r>
          </a:p>
          <a:p>
            <a:pPr>
              <a:spcBef>
                <a:spcPct val="50000"/>
              </a:spcBef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0881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3000" y="838200"/>
            <a:ext cx="7389440" cy="5463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dirty="0"/>
              <a:t>Impacto de las TIC’s en Enseñanza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Acceso a distancia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Herramientas específicas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Videoconferencias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Herramientas multimediales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Reservorio de información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Edición Electrónica (Word, Latex, etc.)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/>
              <a:t> Contenidos en general</a:t>
            </a:r>
          </a:p>
          <a:p>
            <a:pPr>
              <a:spcBef>
                <a:spcPct val="50000"/>
              </a:spcBef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700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43000" y="838200"/>
            <a:ext cx="6477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/>
              <a:t>La Sociedad de la Información</a:t>
            </a:r>
          </a:p>
          <a:p>
            <a:pPr algn="just">
              <a:spcBef>
                <a:spcPct val="50000"/>
              </a:spcBef>
            </a:pPr>
            <a:r>
              <a:rPr lang="es-ES_tradnl" sz="2400" dirty="0"/>
              <a:t>El concepto de Sociedad de la Información engloba, de alguna manera, la realidad de una sociedad que convive, coexiste y se alimenta de las TIC´s.</a:t>
            </a:r>
          </a:p>
          <a:p>
            <a:pPr algn="just">
              <a:spcBef>
                <a:spcPct val="50000"/>
              </a:spcBef>
            </a:pPr>
            <a:r>
              <a:rPr lang="es-ES_tradnl" sz="2400" dirty="0"/>
              <a:t>Existe preocupación a nivel mundial y organismos como la OIT, UNESCO, la Unión Europea y todos los países en general están implicados en este proceso.</a:t>
            </a:r>
          </a:p>
        </p:txBody>
      </p:sp>
    </p:spTree>
    <p:extLst>
      <p:ext uri="{BB962C8B-B14F-4D97-AF65-F5344CB8AC3E}">
        <p14:creationId xmlns:p14="http://schemas.microsoft.com/office/powerpoint/2010/main" val="12836890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691680" y="1412776"/>
            <a:ext cx="62646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Actividad:</a:t>
            </a:r>
          </a:p>
          <a:p>
            <a:endParaRPr lang="es-ES" sz="3200" dirty="0"/>
          </a:p>
          <a:p>
            <a:endParaRPr lang="es-ES" sz="3200" dirty="0"/>
          </a:p>
          <a:p>
            <a:r>
              <a:rPr lang="es-ES" sz="3200" dirty="0"/>
              <a:t>Citar algunos (3)  ejemplos de innovación tecnológica según su efecto sociocultural de los últimos  10 años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564051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Paris en el Siglo XX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«Las ciencias se dividían en ramas, existían:</a:t>
            </a:r>
          </a:p>
          <a:p>
            <a:pPr marL="0" indent="0">
              <a:buNone/>
            </a:pPr>
            <a:r>
              <a:rPr lang="es-ES" dirty="0"/>
              <a:t>El jefe de la división matemáticas, el jefe de la división astronomía, el de mecánica, el de química y el más importante, el jefe de la división de ciencias aplicadas con sus subjefes de metalurgia, construcción de fábricas y de mecánica y química aplicada a las artes»</a:t>
            </a:r>
          </a:p>
          <a:p>
            <a:pPr marL="0" indent="0" algn="r">
              <a:buNone/>
            </a:pPr>
            <a:r>
              <a:rPr lang="es-ES" dirty="0"/>
              <a:t>Julio Verne (1875)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2126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15616" y="620688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LA CIENCIA, LA TECNICA Y LA TECNOLOGÌA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1131268" y="1053024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Vivimos en un mundo modelado por la tecnología, marca el ritmo del progreso</a:t>
            </a:r>
          </a:p>
          <a:p>
            <a:r>
              <a:rPr lang="es-ES" sz="2400" dirty="0"/>
              <a:t>En el concepto de tecnología está implícito  el de ciencia y el de técnica</a:t>
            </a:r>
            <a:endParaRPr lang="es-AR" sz="2400" dirty="0"/>
          </a:p>
        </p:txBody>
      </p:sp>
      <p:pic>
        <p:nvPicPr>
          <p:cNvPr id="2050" name="Picture 2" descr="E:\Archivos de programa\Microsoft Office\MEDIA\CAGCAT10\j019581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802" y="2959224"/>
            <a:ext cx="1773022" cy="18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:\Archivos de programa\Microsoft Office\MEDIA\CAGCAT10\j0297749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68" y="2924944"/>
            <a:ext cx="2219681" cy="2112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683568" y="5236452"/>
            <a:ext cx="2667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Conocer el mundo natural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3923928" y="364502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Comprender la naturaleza</a:t>
            </a:r>
            <a:endParaRPr lang="es-AR" dirty="0"/>
          </a:p>
        </p:txBody>
      </p:sp>
      <p:pic>
        <p:nvPicPr>
          <p:cNvPr id="2054" name="Picture 6" descr="E:\Archivos de programa\Microsoft Office\MEDIA\CAGCAT10\j0301076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322052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328064" y="5209270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Actuar sobre el mismo, adaptarlo, modificarlo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57380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691680" y="1097161"/>
            <a:ext cx="58326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Para el hombre el mundo es objeto de </a:t>
            </a:r>
            <a:r>
              <a:rPr lang="es-ES" sz="2800" b="1" dirty="0"/>
              <a:t>indagación </a:t>
            </a:r>
            <a:r>
              <a:rPr lang="es-ES" sz="2800" dirty="0"/>
              <a:t>( conocer y comprender) y </a:t>
            </a:r>
            <a:r>
              <a:rPr lang="es-ES" sz="2800" b="1" dirty="0"/>
              <a:t>de acción </a:t>
            </a:r>
            <a:r>
              <a:rPr lang="es-ES" sz="2800" dirty="0"/>
              <a:t>(controlar y modificar)</a:t>
            </a:r>
          </a:p>
          <a:p>
            <a:endParaRPr lang="es-ES" sz="2800" dirty="0"/>
          </a:p>
          <a:p>
            <a:endParaRPr lang="es-ES" sz="2800" dirty="0"/>
          </a:p>
          <a:p>
            <a:r>
              <a:rPr lang="es-ES" sz="2800" dirty="0"/>
              <a:t>El campo de la ciencia : la indagación</a:t>
            </a:r>
          </a:p>
          <a:p>
            <a:endParaRPr lang="es-ES" sz="2800" dirty="0"/>
          </a:p>
          <a:p>
            <a:r>
              <a:rPr lang="es-ES" sz="2800" dirty="0"/>
              <a:t>El campo de la técnica y la tecnología: la acción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67077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Ciencia</a:t>
            </a:r>
            <a:endParaRPr lang="es-AR" sz="3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55576" y="2202582"/>
            <a:ext cx="3096344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/>
              <a:t>Ansia de conocimiento</a:t>
            </a:r>
            <a:endParaRPr lang="es-AR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03848" y="3397642"/>
            <a:ext cx="316835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/>
              <a:t>Investigación</a:t>
            </a:r>
            <a:r>
              <a:rPr lang="es-ES" dirty="0"/>
              <a:t> </a:t>
            </a:r>
            <a:r>
              <a:rPr lang="es-ES" sz="2400" dirty="0"/>
              <a:t>científica</a:t>
            </a:r>
            <a:endParaRPr lang="es-AR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940152" y="4950460"/>
            <a:ext cx="288032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Conocimientos científicos</a:t>
            </a:r>
            <a:endParaRPr lang="es-AR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55576" y="1556792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motivación</a:t>
            </a:r>
            <a:endParaRPr lang="es-AR" sz="28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203848" y="2924944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actividad</a:t>
            </a:r>
            <a:endParaRPr lang="es-AR" sz="28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098232" y="4427240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producto</a:t>
            </a:r>
            <a:endParaRPr lang="es-AR" sz="2800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1882974" y="2801888"/>
            <a:ext cx="1008112" cy="523220"/>
          </a:xfrm>
          <a:prstGeom prst="straightConnector1">
            <a:avLst/>
          </a:prstGeom>
          <a:ln w="1111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5112060" y="4165630"/>
            <a:ext cx="1008112" cy="523220"/>
          </a:xfrm>
          <a:prstGeom prst="straightConnector1">
            <a:avLst/>
          </a:prstGeom>
          <a:ln w="1016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467544" y="4427240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«El conocimiento científico es general, ubica los hechos singulares en pautas generales, los enunciados particulares en esquemas amplios.»</a:t>
            </a:r>
          </a:p>
          <a:p>
            <a:pPr algn="just"/>
            <a:r>
              <a:rPr lang="es-ES" dirty="0"/>
              <a:t>Mario Bunge.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7809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Técnica y Tecnología</a:t>
            </a:r>
            <a:endParaRPr lang="es-AR" sz="3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2202582"/>
            <a:ext cx="367240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/>
              <a:t>Satisfacción de necesidades</a:t>
            </a:r>
            <a:endParaRPr lang="es-AR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03848" y="3397642"/>
            <a:ext cx="3168352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/>
              <a:t>Desarrollo, diseño, ejecución</a:t>
            </a:r>
            <a:endParaRPr lang="es-AR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940152" y="4950460"/>
            <a:ext cx="288032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Bienes y servicios</a:t>
            </a:r>
          </a:p>
          <a:p>
            <a:pPr algn="ctr"/>
            <a:r>
              <a:rPr lang="es-ES" sz="2400" dirty="0"/>
              <a:t>Métodos y Procesos</a:t>
            </a:r>
            <a:endParaRPr lang="es-AR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55576" y="1556792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motivación</a:t>
            </a:r>
            <a:endParaRPr lang="es-AR" sz="28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203848" y="2924944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actividad</a:t>
            </a:r>
            <a:endParaRPr lang="es-AR" sz="28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6098232" y="4427240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producto</a:t>
            </a:r>
            <a:endParaRPr lang="es-AR" sz="2800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1882974" y="2801888"/>
            <a:ext cx="1008112" cy="523220"/>
          </a:xfrm>
          <a:prstGeom prst="straightConnector1">
            <a:avLst/>
          </a:prstGeom>
          <a:ln w="1111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917926" y="4320580"/>
            <a:ext cx="1008112" cy="523220"/>
          </a:xfrm>
          <a:prstGeom prst="straightConnector1">
            <a:avLst/>
          </a:prstGeom>
          <a:ln w="1016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554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547664" y="404664"/>
            <a:ext cx="6192688" cy="5832648"/>
          </a:xfrm>
          <a:prstGeom prst="ellipse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5" name="4 Elipse"/>
          <p:cNvSpPr/>
          <p:nvPr/>
        </p:nvSpPr>
        <p:spPr>
          <a:xfrm>
            <a:off x="1151620" y="404664"/>
            <a:ext cx="208823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6" name="5 Elipse"/>
          <p:cNvSpPr/>
          <p:nvPr/>
        </p:nvSpPr>
        <p:spPr>
          <a:xfrm>
            <a:off x="6048164" y="404664"/>
            <a:ext cx="208823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6 Elipse"/>
          <p:cNvSpPr/>
          <p:nvPr/>
        </p:nvSpPr>
        <p:spPr>
          <a:xfrm>
            <a:off x="3599892" y="2776572"/>
            <a:ext cx="208823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2843808" y="2094384"/>
            <a:ext cx="1008112" cy="864096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V="1">
            <a:off x="3599892" y="1117480"/>
            <a:ext cx="2124236" cy="108012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V="1">
            <a:off x="5292080" y="2166392"/>
            <a:ext cx="1116124" cy="720080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1367644" y="1115452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/>
              <a:t>técnica</a:t>
            </a:r>
            <a:endParaRPr lang="es-AR" sz="32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264188" y="1084384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/>
              <a:t>ciencia</a:t>
            </a:r>
            <a:endParaRPr lang="es-AR" sz="3200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563888" y="3748680"/>
            <a:ext cx="2286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/>
              <a:t>tecnología</a:t>
            </a:r>
            <a:endParaRPr lang="es-AR" sz="3200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195736" y="4828406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Estructura económica y social</a:t>
            </a:r>
            <a:endParaRPr lang="es-AR" sz="2800" b="1" dirty="0"/>
          </a:p>
        </p:txBody>
      </p:sp>
    </p:spTree>
    <p:extLst>
      <p:ext uri="{BB962C8B-B14F-4D97-AF65-F5344CB8AC3E}">
        <p14:creationId xmlns:p14="http://schemas.microsoft.com/office/powerpoint/2010/main" val="1893414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625030" y="287070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Algunas definiciones</a:t>
            </a:r>
            <a:endParaRPr lang="es-AR" sz="28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821750"/>
            <a:ext cx="820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«Tecnología es la modificación sistemática del entorno físico con fines humanos» Lynn White</a:t>
            </a:r>
          </a:p>
          <a:p>
            <a:pPr algn="just"/>
            <a:endParaRPr lang="es-ES" sz="1200" dirty="0"/>
          </a:p>
          <a:p>
            <a:pPr algn="just"/>
            <a:r>
              <a:rPr lang="es-ES" sz="2400" dirty="0"/>
              <a:t>«Tecnología es la totalidad de los medios empleados para proporcionar los objetos necesarios a la subsistencia y el bienestar humano»  Louis Morfaux</a:t>
            </a:r>
            <a:endParaRPr lang="es-AR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631132" y="2977406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Diferencias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67544" y="3500626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/>
              <a:t>En la técnica está el cómo hacer, en la tecnología están los fundamentos del porqué hacerlo así.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El producto final de la actividad científica innovadora suele ser una formulación escrita que anuncia un hallazgo o una nueva posición teórica. El producto final de la actividad tecnológica innovadora es una adición al mundo artificial: un martillo, un reloj, un motor.»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52727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829</Words>
  <Application>Microsoft Office PowerPoint</Application>
  <PresentationFormat>Presentación en pantalla (4:3)</PresentationFormat>
  <Paragraphs>122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Calibri</vt:lpstr>
      <vt:lpstr>Tema de Office</vt:lpstr>
      <vt:lpstr>LAS TECNOLOGIAS DE LA INFORMACION Y LAS COMUNICACIONES</vt:lpstr>
      <vt:lpstr>Para comenzar                           Algunas reflexiones</vt:lpstr>
      <vt:lpstr>Paris en el Siglo XX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¿En qué anda la caterva perniciosa?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TECNOLOGIAS DE LA INFORMACION Y LAS COMUNICACIONES</dc:title>
  <dc:creator>Wolf</dc:creator>
  <cp:lastModifiedBy>BAGUI ________</cp:lastModifiedBy>
  <cp:revision>72</cp:revision>
  <dcterms:created xsi:type="dcterms:W3CDTF">2014-06-20T13:08:36Z</dcterms:created>
  <dcterms:modified xsi:type="dcterms:W3CDTF">2023-08-23T19:41:21Z</dcterms:modified>
</cp:coreProperties>
</file>