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70" r:id="rId3"/>
    <p:sldId id="272" r:id="rId4"/>
    <p:sldId id="273" r:id="rId5"/>
    <p:sldId id="274" r:id="rId6"/>
    <p:sldId id="275" r:id="rId7"/>
    <p:sldId id="258" r:id="rId8"/>
    <p:sldId id="259" r:id="rId9"/>
    <p:sldId id="260" r:id="rId10"/>
    <p:sldId id="261" r:id="rId11"/>
    <p:sldId id="263" r:id="rId12"/>
    <p:sldId id="264" r:id="rId13"/>
    <p:sldId id="265" r:id="rId14"/>
    <p:sldId id="266" r:id="rId15"/>
    <p:sldId id="267" r:id="rId16"/>
    <p:sldId id="269" r:id="rId17"/>
    <p:sldId id="268" r:id="rId18"/>
    <p:sldId id="276" r:id="rId19"/>
    <p:sldId id="280" r:id="rId20"/>
    <p:sldId id="279" r:id="rId21"/>
    <p:sldId id="278" r:id="rId22"/>
    <p:sldId id="277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9" r:id="rId31"/>
    <p:sldId id="288" r:id="rId32"/>
    <p:sldId id="290" r:id="rId3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73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0B8A4-F85A-4E85-BD39-E06FF94FF609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C41E8-99CD-4D1D-849D-21D69416BD3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89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C41E8-99CD-4D1D-849D-21D69416BD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30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SUGERENCIAS: Cómo Desarrollar un </a:t>
            </a:r>
            <a:r>
              <a:rPr lang="es-E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Growth</a:t>
            </a:r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Mindset</a:t>
            </a:r>
            <a:endParaRPr lang="es-E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Aceptar los desafíos: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Ver las dificultades como oportunidades.</a:t>
            </a:r>
          </a:p>
          <a:p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 del </a:t>
            </a:r>
            <a:r>
              <a:rPr lang="es-E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feedback</a:t>
            </a:r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Utilizar las críticas constructivas para mejorar.</a:t>
            </a:r>
          </a:p>
          <a:p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Valorar el esfuerzo: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Enfocarse en el proceso de aprendizaje más que solo en el resultado final.</a:t>
            </a:r>
          </a:p>
          <a:p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Adoptar el "todavía" (</a:t>
            </a:r>
            <a:r>
              <a:rPr lang="es-E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yet</a:t>
            </a:r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Cambiar el "no sé hacerlo" por "no sé hacerlo </a:t>
            </a:r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todavía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</a:p>
          <a:p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 de los errores: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Analizar qué falló y cómo mejorar la próxima vez. MIT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Teaching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+4</a:t>
            </a:r>
          </a:p>
          <a:p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mentalidad de crecimiento transforma la autopercepción y permite una mayor adaptación al cambio, lo que impulsa el éxito personal y profesional. 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C41E8-99CD-4D1D-849D-21D69416BD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68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9" Type="http://schemas.openxmlformats.org/officeDocument/2006/relationships/image" Target="../media/image67.png"/><Relationship Id="rId21" Type="http://schemas.openxmlformats.org/officeDocument/2006/relationships/image" Target="../media/image49.png"/><Relationship Id="rId34" Type="http://schemas.openxmlformats.org/officeDocument/2006/relationships/image" Target="../media/image62.png"/><Relationship Id="rId42" Type="http://schemas.openxmlformats.org/officeDocument/2006/relationships/image" Target="../media/image70.png"/><Relationship Id="rId47" Type="http://schemas.openxmlformats.org/officeDocument/2006/relationships/image" Target="../media/image75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32" Type="http://schemas.openxmlformats.org/officeDocument/2006/relationships/image" Target="../media/image60.png"/><Relationship Id="rId37" Type="http://schemas.openxmlformats.org/officeDocument/2006/relationships/image" Target="../media/image65.png"/><Relationship Id="rId40" Type="http://schemas.openxmlformats.org/officeDocument/2006/relationships/image" Target="../media/image68.png"/><Relationship Id="rId45" Type="http://schemas.openxmlformats.org/officeDocument/2006/relationships/image" Target="../media/image73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36" Type="http://schemas.openxmlformats.org/officeDocument/2006/relationships/image" Target="../media/image64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4" Type="http://schemas.openxmlformats.org/officeDocument/2006/relationships/image" Target="../media/image72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Relationship Id="rId35" Type="http://schemas.openxmlformats.org/officeDocument/2006/relationships/image" Target="../media/image63.png"/><Relationship Id="rId43" Type="http://schemas.openxmlformats.org/officeDocument/2006/relationships/image" Target="../media/image71.png"/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38" Type="http://schemas.openxmlformats.org/officeDocument/2006/relationships/image" Target="../media/image66.png"/><Relationship Id="rId46" Type="http://schemas.openxmlformats.org/officeDocument/2006/relationships/image" Target="../media/image74.png"/><Relationship Id="rId20" Type="http://schemas.openxmlformats.org/officeDocument/2006/relationships/image" Target="../media/image48.png"/><Relationship Id="rId41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921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357600" cy="4571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600" y="660622"/>
            <a:ext cx="10972800" cy="935124"/>
          </a:xfrm>
          <a:prstGeom prst="rect">
            <a:avLst/>
          </a:prstGeom>
        </p:spPr>
        <p:txBody>
          <a:bodyPr vert="horz" wrap="square" lIns="0" tIns="275776" rIns="0" bIns="0" rtlCol="0" anchor="ctr">
            <a:spAutoFit/>
          </a:bodyPr>
          <a:lstStyle/>
          <a:p>
            <a:pPr marL="169329">
              <a:spcBef>
                <a:spcPts val="127"/>
              </a:spcBef>
            </a:pPr>
            <a:r>
              <a:rPr sz="4267" spc="-13" dirty="0"/>
              <a:t>Economía</a:t>
            </a:r>
            <a:r>
              <a:rPr sz="4267" spc="-40" dirty="0"/>
              <a:t> </a:t>
            </a:r>
            <a:r>
              <a:rPr sz="4267" dirty="0"/>
              <a:t>Circular</a:t>
            </a:r>
            <a:r>
              <a:rPr sz="4267" spc="-47" dirty="0"/>
              <a:t> </a:t>
            </a:r>
            <a:r>
              <a:rPr sz="4267" dirty="0"/>
              <a:t>—</a:t>
            </a:r>
            <a:r>
              <a:rPr sz="4267" spc="-113" dirty="0"/>
              <a:t> </a:t>
            </a:r>
            <a:r>
              <a:rPr sz="4267" dirty="0"/>
              <a:t>Cerrar</a:t>
            </a:r>
            <a:r>
              <a:rPr sz="4267" spc="-127" dirty="0"/>
              <a:t> </a:t>
            </a:r>
            <a:r>
              <a:rPr sz="4267" dirty="0"/>
              <a:t>el</a:t>
            </a:r>
            <a:r>
              <a:rPr sz="4267" spc="-87" dirty="0"/>
              <a:t> </a:t>
            </a:r>
            <a:r>
              <a:rPr sz="4267" dirty="0"/>
              <a:t>ciclo</a:t>
            </a:r>
            <a:r>
              <a:rPr sz="4267" spc="-113" dirty="0"/>
              <a:t> </a:t>
            </a:r>
            <a:r>
              <a:rPr sz="4267" dirty="0"/>
              <a:t>del</a:t>
            </a:r>
            <a:r>
              <a:rPr sz="4267" spc="-87" dirty="0"/>
              <a:t> </a:t>
            </a:r>
            <a:r>
              <a:rPr sz="4267" spc="-13" dirty="0"/>
              <a:t>valor</a:t>
            </a:r>
            <a:endParaRPr sz="4267" dirty="0"/>
          </a:p>
        </p:txBody>
      </p:sp>
      <p:sp>
        <p:nvSpPr>
          <p:cNvPr id="4" name="object 4"/>
          <p:cNvSpPr txBox="1"/>
          <p:nvPr/>
        </p:nvSpPr>
        <p:spPr>
          <a:xfrm>
            <a:off x="3094905" y="3069607"/>
            <a:ext cx="9966960" cy="4163405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320879" indent="-303946">
              <a:lnSpc>
                <a:spcPts val="2433"/>
              </a:lnSpc>
              <a:spcBef>
                <a:spcPts val="147"/>
              </a:spcBef>
              <a:buFont typeface="Arial MT"/>
              <a:buChar char="•"/>
              <a:tabLst>
                <a:tab pos="320879" algn="l"/>
              </a:tabLst>
            </a:pPr>
            <a:r>
              <a:rPr sz="2133" dirty="0">
                <a:latin typeface="Calibri Light"/>
                <a:cs typeface="Calibri Light"/>
              </a:rPr>
              <a:t>La</a:t>
            </a:r>
            <a:r>
              <a:rPr sz="2133" spc="-13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economía</a:t>
            </a:r>
            <a:r>
              <a:rPr sz="2133" spc="-40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circular</a:t>
            </a:r>
            <a:r>
              <a:rPr sz="2133" spc="-13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propone</a:t>
            </a:r>
            <a:r>
              <a:rPr sz="2133" spc="-27" dirty="0">
                <a:latin typeface="Calibri Light"/>
                <a:cs typeface="Calibri Light"/>
              </a:rPr>
              <a:t> </a:t>
            </a:r>
            <a:r>
              <a:rPr sz="2133" spc="-13" dirty="0">
                <a:latin typeface="Calibri Light"/>
                <a:cs typeface="Calibri Light"/>
              </a:rPr>
              <a:t>reemplazar</a:t>
            </a:r>
            <a:r>
              <a:rPr sz="2133" spc="-8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el</a:t>
            </a:r>
            <a:r>
              <a:rPr sz="2133" spc="13" dirty="0">
                <a:latin typeface="Calibri Light"/>
                <a:cs typeface="Calibri Light"/>
              </a:rPr>
              <a:t> </a:t>
            </a:r>
            <a:r>
              <a:rPr sz="2133" spc="-13" dirty="0">
                <a:latin typeface="Calibri Light"/>
                <a:cs typeface="Calibri Light"/>
              </a:rPr>
              <a:t>paradigma</a:t>
            </a:r>
            <a:r>
              <a:rPr sz="2133" spc="-73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de</a:t>
            </a:r>
            <a:r>
              <a:rPr sz="2133" spc="-2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“usar</a:t>
            </a:r>
            <a:r>
              <a:rPr sz="2133" spc="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y</a:t>
            </a:r>
            <a:r>
              <a:rPr sz="2133" spc="-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tirar”</a:t>
            </a:r>
            <a:r>
              <a:rPr sz="2133" spc="-33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por</a:t>
            </a:r>
            <a:r>
              <a:rPr sz="2133" spc="-20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el</a:t>
            </a:r>
            <a:r>
              <a:rPr sz="2133" spc="20" dirty="0">
                <a:latin typeface="Calibri Light"/>
                <a:cs typeface="Calibri Light"/>
              </a:rPr>
              <a:t> </a:t>
            </a:r>
            <a:r>
              <a:rPr sz="2133" spc="-33" dirty="0">
                <a:latin typeface="Calibri Light"/>
                <a:cs typeface="Calibri Light"/>
              </a:rPr>
              <a:t>de</a:t>
            </a:r>
            <a:endParaRPr sz="2133">
              <a:latin typeface="Calibri Light"/>
              <a:cs typeface="Calibri Light"/>
            </a:endParaRPr>
          </a:p>
          <a:p>
            <a:pPr marL="321725">
              <a:lnSpc>
                <a:spcPts val="2433"/>
              </a:lnSpc>
            </a:pPr>
            <a:r>
              <a:rPr sz="2133" spc="-13" dirty="0">
                <a:latin typeface="Calibri Light"/>
                <a:cs typeface="Calibri Light"/>
              </a:rPr>
              <a:t>“reutilizar</a:t>
            </a:r>
            <a:r>
              <a:rPr sz="2133" spc="-6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y</a:t>
            </a:r>
            <a:r>
              <a:rPr sz="2133" spc="73" dirty="0">
                <a:latin typeface="Calibri Light"/>
                <a:cs typeface="Calibri Light"/>
              </a:rPr>
              <a:t> </a:t>
            </a:r>
            <a:r>
              <a:rPr sz="2133" spc="-13" dirty="0">
                <a:latin typeface="Calibri Light"/>
                <a:cs typeface="Calibri Light"/>
              </a:rPr>
              <a:t>regenerar”.</a:t>
            </a:r>
            <a:endParaRPr sz="2133">
              <a:latin typeface="Calibri Light"/>
              <a:cs typeface="Calibri Light"/>
            </a:endParaRPr>
          </a:p>
          <a:p>
            <a:pPr marL="320879" indent="-303946">
              <a:lnSpc>
                <a:spcPts val="2433"/>
              </a:lnSpc>
              <a:spcBef>
                <a:spcPts val="1633"/>
              </a:spcBef>
              <a:buFont typeface="Arial MT"/>
              <a:buChar char="•"/>
              <a:tabLst>
                <a:tab pos="320879" algn="l"/>
              </a:tabLst>
            </a:pPr>
            <a:r>
              <a:rPr sz="2133" dirty="0">
                <a:latin typeface="Calibri Light"/>
                <a:cs typeface="Calibri Light"/>
              </a:rPr>
              <a:t>Busca</a:t>
            </a:r>
            <a:r>
              <a:rPr sz="2133" spc="-4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diseñar</a:t>
            </a:r>
            <a:r>
              <a:rPr sz="2133" spc="-8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productos</a:t>
            </a:r>
            <a:r>
              <a:rPr sz="2133" spc="-4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y</a:t>
            </a:r>
            <a:r>
              <a:rPr sz="2133" spc="-40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procesos</a:t>
            </a:r>
            <a:r>
              <a:rPr sz="2133" spc="-8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que</a:t>
            </a:r>
            <a:r>
              <a:rPr sz="2133" spc="-27" dirty="0">
                <a:latin typeface="Calibri Light"/>
                <a:cs typeface="Calibri Light"/>
              </a:rPr>
              <a:t> </a:t>
            </a:r>
            <a:r>
              <a:rPr sz="2133" spc="-13" dirty="0">
                <a:latin typeface="Calibri Light"/>
                <a:cs typeface="Calibri Light"/>
              </a:rPr>
              <a:t>mantengan</a:t>
            </a:r>
            <a:r>
              <a:rPr sz="2133" spc="-80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los</a:t>
            </a:r>
            <a:r>
              <a:rPr sz="2133" spc="-20" dirty="0">
                <a:latin typeface="Calibri Light"/>
                <a:cs typeface="Calibri Light"/>
              </a:rPr>
              <a:t> </a:t>
            </a:r>
            <a:r>
              <a:rPr sz="2133" spc="-13" dirty="0">
                <a:latin typeface="Calibri Light"/>
                <a:cs typeface="Calibri Light"/>
              </a:rPr>
              <a:t>recursos</a:t>
            </a:r>
            <a:r>
              <a:rPr sz="2133" spc="-4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en</a:t>
            </a:r>
            <a:r>
              <a:rPr sz="2133" spc="-53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uso</a:t>
            </a:r>
            <a:r>
              <a:rPr sz="2133" spc="-13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el</a:t>
            </a:r>
            <a:r>
              <a:rPr sz="2133" spc="-20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mayor</a:t>
            </a:r>
            <a:r>
              <a:rPr sz="2133" spc="-87" dirty="0">
                <a:latin typeface="Calibri Light"/>
                <a:cs typeface="Calibri Light"/>
              </a:rPr>
              <a:t> </a:t>
            </a:r>
            <a:r>
              <a:rPr sz="2133" spc="-13" dirty="0">
                <a:latin typeface="Calibri Light"/>
                <a:cs typeface="Calibri Light"/>
              </a:rPr>
              <a:t>tiempo</a:t>
            </a:r>
            <a:endParaRPr sz="2133">
              <a:latin typeface="Calibri Light"/>
              <a:cs typeface="Calibri Light"/>
            </a:endParaRPr>
          </a:p>
          <a:p>
            <a:pPr marL="321725">
              <a:lnSpc>
                <a:spcPts val="2433"/>
              </a:lnSpc>
            </a:pPr>
            <a:r>
              <a:rPr sz="2133" spc="-13" dirty="0">
                <a:latin typeface="Calibri Light"/>
                <a:cs typeface="Calibri Light"/>
              </a:rPr>
              <a:t>posible.</a:t>
            </a:r>
            <a:endParaRPr sz="2133">
              <a:latin typeface="Calibri Light"/>
              <a:cs typeface="Calibri Light"/>
            </a:endParaRPr>
          </a:p>
          <a:p>
            <a:pPr marL="320879" indent="-303946">
              <a:lnSpc>
                <a:spcPts val="2433"/>
              </a:lnSpc>
              <a:spcBef>
                <a:spcPts val="1600"/>
              </a:spcBef>
              <a:buFont typeface="Arial MT"/>
              <a:buChar char="•"/>
              <a:tabLst>
                <a:tab pos="320879" algn="l"/>
              </a:tabLst>
            </a:pPr>
            <a:r>
              <a:rPr sz="2133" dirty="0">
                <a:latin typeface="Calibri Light"/>
                <a:cs typeface="Calibri Light"/>
              </a:rPr>
              <a:t>Modelos:</a:t>
            </a:r>
            <a:r>
              <a:rPr sz="2133" spc="-20" dirty="0">
                <a:latin typeface="Calibri Light"/>
                <a:cs typeface="Calibri Light"/>
              </a:rPr>
              <a:t> </a:t>
            </a:r>
            <a:r>
              <a:rPr sz="2133" spc="-13" dirty="0">
                <a:latin typeface="Calibri Light"/>
                <a:cs typeface="Calibri Light"/>
              </a:rPr>
              <a:t>reutilización,</a:t>
            </a:r>
            <a:r>
              <a:rPr sz="2133" spc="-67" dirty="0">
                <a:latin typeface="Calibri Light"/>
                <a:cs typeface="Calibri Light"/>
              </a:rPr>
              <a:t> </a:t>
            </a:r>
            <a:r>
              <a:rPr sz="2133" spc="-13" dirty="0">
                <a:latin typeface="Calibri Light"/>
                <a:cs typeface="Calibri Light"/>
              </a:rPr>
              <a:t>reparación,</a:t>
            </a:r>
            <a:r>
              <a:rPr sz="2133" spc="-40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reciclaje,</a:t>
            </a:r>
            <a:r>
              <a:rPr sz="2133" spc="-8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“product-</a:t>
            </a:r>
            <a:r>
              <a:rPr sz="2133" spc="-13" dirty="0">
                <a:latin typeface="Calibri Light"/>
                <a:cs typeface="Calibri Light"/>
              </a:rPr>
              <a:t>as-</a:t>
            </a:r>
            <a:r>
              <a:rPr sz="2133" dirty="0">
                <a:latin typeface="Calibri Light"/>
                <a:cs typeface="Calibri Light"/>
              </a:rPr>
              <a:t>a-</a:t>
            </a:r>
            <a:r>
              <a:rPr sz="2133" spc="-13" dirty="0">
                <a:latin typeface="Calibri Light"/>
                <a:cs typeface="Calibri Light"/>
              </a:rPr>
              <a:t>service”</a:t>
            </a:r>
            <a:r>
              <a:rPr sz="2133" spc="-80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(alquilar</a:t>
            </a:r>
            <a:r>
              <a:rPr sz="2133" spc="-73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en</a:t>
            </a:r>
            <a:r>
              <a:rPr sz="2133" spc="4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vez</a:t>
            </a:r>
            <a:r>
              <a:rPr sz="2133" spc="53" dirty="0">
                <a:latin typeface="Calibri Light"/>
                <a:cs typeface="Calibri Light"/>
              </a:rPr>
              <a:t> </a:t>
            </a:r>
            <a:r>
              <a:rPr sz="2133" spc="-33" dirty="0">
                <a:latin typeface="Calibri Light"/>
                <a:cs typeface="Calibri Light"/>
              </a:rPr>
              <a:t>de</a:t>
            </a:r>
            <a:endParaRPr sz="2133">
              <a:latin typeface="Calibri Light"/>
              <a:cs typeface="Calibri Light"/>
            </a:endParaRPr>
          </a:p>
          <a:p>
            <a:pPr marL="321725">
              <a:lnSpc>
                <a:spcPts val="2433"/>
              </a:lnSpc>
            </a:pPr>
            <a:r>
              <a:rPr sz="2133" spc="-13" dirty="0">
                <a:latin typeface="Calibri Light"/>
                <a:cs typeface="Calibri Light"/>
              </a:rPr>
              <a:t>vender).</a:t>
            </a:r>
            <a:endParaRPr sz="2133">
              <a:latin typeface="Calibri Light"/>
              <a:cs typeface="Calibri Light"/>
            </a:endParaRPr>
          </a:p>
          <a:p>
            <a:pPr marL="320879" indent="-303946">
              <a:lnSpc>
                <a:spcPts val="2433"/>
              </a:lnSpc>
              <a:spcBef>
                <a:spcPts val="1600"/>
              </a:spcBef>
              <a:buFont typeface="Arial MT"/>
              <a:buChar char="•"/>
              <a:tabLst>
                <a:tab pos="320879" algn="l"/>
              </a:tabLst>
            </a:pPr>
            <a:r>
              <a:rPr sz="2133" dirty="0">
                <a:latin typeface="Calibri Light"/>
                <a:cs typeface="Calibri Light"/>
              </a:rPr>
              <a:t>Ejemplo:</a:t>
            </a:r>
            <a:r>
              <a:rPr sz="2133" spc="-33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Philips</a:t>
            </a:r>
            <a:r>
              <a:rPr sz="2133" spc="-73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ofrece</a:t>
            </a:r>
            <a:r>
              <a:rPr sz="2133" spc="-80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iluminación</a:t>
            </a:r>
            <a:r>
              <a:rPr sz="2133" spc="-93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como</a:t>
            </a:r>
            <a:r>
              <a:rPr sz="2133" spc="-4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servicio:</a:t>
            </a:r>
            <a:r>
              <a:rPr sz="2133" spc="-6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el</a:t>
            </a:r>
            <a:r>
              <a:rPr sz="2133" spc="-33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cliente</a:t>
            </a:r>
            <a:r>
              <a:rPr sz="2133" spc="-53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paga</a:t>
            </a:r>
            <a:r>
              <a:rPr sz="2133" spc="-6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por luz,</a:t>
            </a:r>
            <a:r>
              <a:rPr sz="2133" spc="-20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no</a:t>
            </a:r>
            <a:r>
              <a:rPr sz="2133" spc="-7" dirty="0">
                <a:latin typeface="Calibri Light"/>
                <a:cs typeface="Calibri Light"/>
              </a:rPr>
              <a:t> </a:t>
            </a:r>
            <a:r>
              <a:rPr sz="2133" spc="-33" dirty="0">
                <a:latin typeface="Calibri Light"/>
                <a:cs typeface="Calibri Light"/>
              </a:rPr>
              <a:t>por</a:t>
            </a:r>
            <a:endParaRPr sz="2133">
              <a:latin typeface="Calibri Light"/>
              <a:cs typeface="Calibri Light"/>
            </a:endParaRPr>
          </a:p>
          <a:p>
            <a:pPr marL="321725">
              <a:lnSpc>
                <a:spcPts val="2433"/>
              </a:lnSpc>
            </a:pPr>
            <a:r>
              <a:rPr sz="2133" spc="-13" dirty="0">
                <a:latin typeface="Calibri Light"/>
                <a:cs typeface="Calibri Light"/>
              </a:rPr>
              <a:t>lámparas.</a:t>
            </a:r>
            <a:endParaRPr sz="2133">
              <a:latin typeface="Calibri Light"/>
              <a:cs typeface="Calibri Light"/>
            </a:endParaRPr>
          </a:p>
          <a:p>
            <a:pPr marL="320879" indent="-303946">
              <a:spcBef>
                <a:spcPts val="1627"/>
              </a:spcBef>
              <a:buFont typeface="Arial MT"/>
              <a:buChar char="•"/>
              <a:tabLst>
                <a:tab pos="320879" algn="l"/>
              </a:tabLst>
            </a:pPr>
            <a:r>
              <a:rPr sz="2133" dirty="0">
                <a:latin typeface="Calibri Light"/>
                <a:cs typeface="Calibri Light"/>
              </a:rPr>
              <a:t>Impacto:</a:t>
            </a:r>
            <a:r>
              <a:rPr sz="2133" spc="-73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reduce</a:t>
            </a:r>
            <a:r>
              <a:rPr sz="2133" spc="-60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residuos,</a:t>
            </a:r>
            <a:r>
              <a:rPr sz="2133" spc="-60" dirty="0">
                <a:latin typeface="Calibri Light"/>
                <a:cs typeface="Calibri Light"/>
              </a:rPr>
              <a:t> </a:t>
            </a:r>
            <a:r>
              <a:rPr sz="2133" spc="-13" dirty="0">
                <a:latin typeface="Calibri Light"/>
                <a:cs typeface="Calibri Light"/>
              </a:rPr>
              <a:t>optimiza</a:t>
            </a:r>
            <a:r>
              <a:rPr sz="2133" spc="-10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recursos,</a:t>
            </a:r>
            <a:r>
              <a:rPr sz="2133" spc="-60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genera</a:t>
            </a:r>
            <a:r>
              <a:rPr sz="2133" spc="-73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ahorro</a:t>
            </a:r>
            <a:r>
              <a:rPr sz="2133" spc="-4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y</a:t>
            </a:r>
            <a:r>
              <a:rPr sz="2133" spc="-47" dirty="0">
                <a:latin typeface="Calibri Light"/>
                <a:cs typeface="Calibri Light"/>
              </a:rPr>
              <a:t> </a:t>
            </a:r>
            <a:r>
              <a:rPr sz="2133" spc="-13" dirty="0">
                <a:latin typeface="Calibri Light"/>
                <a:cs typeface="Calibri Light"/>
              </a:rPr>
              <a:t>compromiso</a:t>
            </a:r>
            <a:r>
              <a:rPr sz="2133" spc="-107" dirty="0">
                <a:latin typeface="Calibri Light"/>
                <a:cs typeface="Calibri Light"/>
              </a:rPr>
              <a:t> </a:t>
            </a:r>
            <a:r>
              <a:rPr sz="2133" spc="-13" dirty="0">
                <a:latin typeface="Calibri Light"/>
                <a:cs typeface="Calibri Light"/>
              </a:rPr>
              <a:t>ambiental.</a:t>
            </a:r>
            <a:endParaRPr sz="2133">
              <a:latin typeface="Calibri Light"/>
              <a:cs typeface="Calibri Light"/>
            </a:endParaRPr>
          </a:p>
          <a:p>
            <a:pPr marL="320879" indent="-303946">
              <a:spcBef>
                <a:spcPts val="1607"/>
              </a:spcBef>
              <a:buFont typeface="Arial MT"/>
              <a:buChar char="•"/>
              <a:tabLst>
                <a:tab pos="320879" algn="l"/>
              </a:tabLst>
            </a:pPr>
            <a:r>
              <a:rPr sz="2133" spc="-13" dirty="0">
                <a:latin typeface="Calibri Light"/>
                <a:cs typeface="Calibri Light"/>
              </a:rPr>
              <a:t>Reflexión:</a:t>
            </a:r>
            <a:r>
              <a:rPr sz="2133" spc="-73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la</a:t>
            </a:r>
            <a:r>
              <a:rPr sz="2133" spc="-2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circularidad</a:t>
            </a:r>
            <a:r>
              <a:rPr sz="2133" spc="-100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no</a:t>
            </a:r>
            <a:r>
              <a:rPr sz="2133" spc="-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es</a:t>
            </a:r>
            <a:r>
              <a:rPr sz="2133" spc="-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un gesto</a:t>
            </a:r>
            <a:r>
              <a:rPr sz="2133" spc="-13" dirty="0">
                <a:latin typeface="Calibri Light"/>
                <a:cs typeface="Calibri Light"/>
              </a:rPr>
              <a:t> ecológico,</a:t>
            </a:r>
            <a:r>
              <a:rPr sz="2133" spc="-113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es</a:t>
            </a:r>
            <a:r>
              <a:rPr sz="2133" spc="-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una</a:t>
            </a:r>
            <a:r>
              <a:rPr sz="2133" spc="13" dirty="0">
                <a:latin typeface="Calibri Light"/>
                <a:cs typeface="Calibri Light"/>
              </a:rPr>
              <a:t> </a:t>
            </a:r>
            <a:r>
              <a:rPr sz="2133" spc="-13" dirty="0">
                <a:latin typeface="Calibri Light"/>
                <a:cs typeface="Calibri Light"/>
              </a:rPr>
              <a:t>estrategia</a:t>
            </a:r>
            <a:r>
              <a:rPr sz="2133" spc="-67" dirty="0">
                <a:latin typeface="Calibri Light"/>
                <a:cs typeface="Calibri Light"/>
              </a:rPr>
              <a:t> </a:t>
            </a:r>
            <a:r>
              <a:rPr sz="2133" dirty="0">
                <a:latin typeface="Calibri Light"/>
                <a:cs typeface="Calibri Light"/>
              </a:rPr>
              <a:t>de</a:t>
            </a:r>
            <a:r>
              <a:rPr sz="2133" spc="-7" dirty="0">
                <a:latin typeface="Calibri Light"/>
                <a:cs typeface="Calibri Light"/>
              </a:rPr>
              <a:t> </a:t>
            </a:r>
            <a:r>
              <a:rPr sz="2133" spc="-13" dirty="0">
                <a:latin typeface="Calibri Light"/>
                <a:cs typeface="Calibri Light"/>
              </a:rPr>
              <a:t>competitividad.</a:t>
            </a:r>
            <a:endParaRPr sz="2133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75190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457200"/>
            <a:ext cx="16373263" cy="9144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566031" y="8313003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Resultado . Economías mas inteligentes, regenerativas y éticas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898662" y="6846838"/>
            <a:ext cx="3200400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 economía del futuro busca no solo  eficiencia, sino coherencia.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61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69949" y="697011"/>
            <a:ext cx="5247639" cy="2445199"/>
          </a:xfrm>
          <a:prstGeom prst="rect">
            <a:avLst/>
          </a:prstGeom>
        </p:spPr>
        <p:txBody>
          <a:bodyPr vert="horz" wrap="square" lIns="0" tIns="80433" rIns="0" bIns="0" rtlCol="0" anchor="ctr">
            <a:spAutoFit/>
          </a:bodyPr>
          <a:lstStyle/>
          <a:p>
            <a:pPr marL="16933" marR="6773">
              <a:lnSpc>
                <a:spcPct val="90000"/>
              </a:lnSpc>
              <a:spcBef>
                <a:spcPts val="633"/>
              </a:spcBef>
            </a:pPr>
            <a:r>
              <a:rPr sz="4267" dirty="0">
                <a:latin typeface="Arial" panose="020B0604020202020204" pitchFamily="34" charset="0"/>
                <a:cs typeface="Arial" panose="020B0604020202020204" pitchFamily="34" charset="0"/>
              </a:rPr>
              <a:t>Economía</a:t>
            </a:r>
            <a:r>
              <a:rPr sz="4267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67" dirty="0">
                <a:latin typeface="Arial" panose="020B0604020202020204" pitchFamily="34" charset="0"/>
                <a:cs typeface="Arial" panose="020B0604020202020204" pitchFamily="34" charset="0"/>
              </a:rPr>
              <a:t>Azul</a:t>
            </a:r>
            <a:r>
              <a:rPr sz="4267" spc="-1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67" spc="-67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sz="4267" dirty="0">
                <a:latin typeface="Arial" panose="020B0604020202020204" pitchFamily="34" charset="0"/>
                <a:cs typeface="Arial" panose="020B0604020202020204" pitchFamily="34" charset="0"/>
              </a:rPr>
              <a:t>Inspirarse</a:t>
            </a:r>
            <a:r>
              <a:rPr sz="4267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67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4267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67" spc="-33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sz="4267" dirty="0" err="1">
                <a:latin typeface="Arial" panose="020B0604020202020204" pitchFamily="34" charset="0"/>
                <a:cs typeface="Arial" panose="020B0604020202020204" pitchFamily="34" charset="0"/>
              </a:rPr>
              <a:t>naturaleza</a:t>
            </a:r>
            <a:r>
              <a:rPr sz="4267" spc="-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67" spc="-27" dirty="0"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lang="es-ES" sz="4267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267" spc="-27" dirty="0" err="1">
                <a:latin typeface="Arial" panose="020B0604020202020204" pitchFamily="34" charset="0"/>
                <a:cs typeface="Arial" panose="020B0604020202020204" pitchFamily="34" charset="0"/>
              </a:rPr>
              <a:t>innvovar</a:t>
            </a:r>
            <a:endParaRPr sz="42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13379" y="3142082"/>
            <a:ext cx="7132320" cy="530500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35463">
              <a:lnSpc>
                <a:spcPts val="4780"/>
              </a:lnSpc>
              <a:spcBef>
                <a:spcPts val="127"/>
              </a:spcBef>
            </a:pPr>
            <a:r>
              <a:rPr sz="2267" spc="-827" dirty="0">
                <a:latin typeface="Arial MT"/>
                <a:cs typeface="Arial MT"/>
              </a:rPr>
              <a:t>•</a:t>
            </a:r>
            <a:r>
              <a:rPr lang="es-ES" sz="6400" spc="-269" baseline="-6944" dirty="0">
                <a:latin typeface="Courier New"/>
                <a:cs typeface="Courier New"/>
              </a:rPr>
              <a:t> </a:t>
            </a:r>
            <a:r>
              <a:rPr lang="es-ES" sz="2267" spc="-13" dirty="0">
                <a:latin typeface="Arial" panose="020B0604020202020204" pitchFamily="34" charset="0"/>
                <a:cs typeface="Arial" panose="020B0604020202020204" pitchFamily="34" charset="0"/>
              </a:rPr>
              <a:t>La economía azul se </a:t>
            </a:r>
            <a:r>
              <a:rPr sz="2267" dirty="0" err="1">
                <a:latin typeface="Arial" panose="020B0604020202020204" pitchFamily="34" charset="0"/>
                <a:cs typeface="Arial" panose="020B0604020202020204" pitchFamily="34" charset="0"/>
              </a:rPr>
              <a:t>basa</a:t>
            </a:r>
            <a:r>
              <a:rPr sz="2267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267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22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principios</a:t>
            </a:r>
            <a:r>
              <a:rPr sz="22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0256">
              <a:lnSpc>
                <a:spcPts val="2380"/>
              </a:lnSpc>
            </a:pP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ecosistemas:</a:t>
            </a:r>
            <a:r>
              <a:rPr sz="2267" spc="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2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naturaleza,</a:t>
            </a:r>
            <a:r>
              <a:rPr sz="2267" spc="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nada</a:t>
            </a:r>
            <a:r>
              <a:rPr sz="2267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desperdicia.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9409" indent="-303946">
              <a:spcBef>
                <a:spcPts val="1600"/>
              </a:spcBef>
              <a:buFont typeface="Arial MT"/>
              <a:buChar char="•"/>
              <a:tabLst>
                <a:tab pos="439409" algn="l"/>
              </a:tabLst>
            </a:pP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sz="22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residuo</a:t>
            </a:r>
            <a:r>
              <a:rPr sz="22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22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convierte</a:t>
            </a:r>
            <a:r>
              <a:rPr sz="22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2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alimento</a:t>
            </a:r>
            <a:r>
              <a:rPr sz="22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sz="22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otro</a:t>
            </a:r>
            <a:r>
              <a:rPr sz="2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proceso.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0256" marR="930463" indent="-304792">
              <a:lnSpc>
                <a:spcPts val="2427"/>
              </a:lnSpc>
              <a:spcBef>
                <a:spcPts val="1927"/>
              </a:spcBef>
              <a:buFont typeface="Arial MT"/>
              <a:buChar char="•"/>
              <a:tabLst>
                <a:tab pos="440256" algn="l"/>
              </a:tabLst>
            </a:pP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Ejemplo:</a:t>
            </a:r>
            <a:r>
              <a:rPr sz="2267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ConDeVuelta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(Chile),</a:t>
            </a:r>
            <a:r>
              <a:rPr sz="22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sz="2267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2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envases retornables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sz="2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delivery.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0256" marR="131230" indent="-304792">
              <a:lnSpc>
                <a:spcPts val="2467"/>
              </a:lnSpc>
              <a:spcBef>
                <a:spcPts val="1867"/>
              </a:spcBef>
              <a:buFont typeface="Arial MT"/>
              <a:buChar char="•"/>
              <a:tabLst>
                <a:tab pos="440256" algn="l"/>
              </a:tabLst>
            </a:pP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Modelo:</a:t>
            </a:r>
            <a:r>
              <a:rPr sz="2267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2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27" dirty="0">
                <a:latin typeface="Arial" panose="020B0604020202020204" pitchFamily="34" charset="0"/>
                <a:cs typeface="Arial" panose="020B0604020202020204" pitchFamily="34" charset="0"/>
              </a:rPr>
              <a:t>restaurante</a:t>
            </a:r>
            <a:r>
              <a:rPr sz="2267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paga</a:t>
            </a:r>
            <a:r>
              <a:rPr sz="2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sz="2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sz="22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envase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reutilizado,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267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cliente</a:t>
            </a:r>
            <a:r>
              <a:rPr sz="22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colabora</a:t>
            </a:r>
            <a:r>
              <a:rPr sz="22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sz="22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costo.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0256" marR="615511" indent="-304792">
              <a:lnSpc>
                <a:spcPts val="2427"/>
              </a:lnSpc>
              <a:spcBef>
                <a:spcPts val="1887"/>
              </a:spcBef>
              <a:buFont typeface="Arial MT"/>
              <a:buChar char="•"/>
              <a:tabLst>
                <a:tab pos="440256" algn="l"/>
              </a:tabLst>
            </a:pP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Resultado:</a:t>
            </a:r>
            <a:r>
              <a:rPr sz="22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reducción</a:t>
            </a:r>
            <a:r>
              <a:rPr sz="22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sz="22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32%</a:t>
            </a:r>
            <a:r>
              <a:rPr sz="22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2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residuos</a:t>
            </a:r>
            <a:r>
              <a:rPr sz="2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plásticos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67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aumento</a:t>
            </a:r>
            <a:r>
              <a:rPr sz="2267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267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fidelización.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0256" marR="963483" indent="-304792">
              <a:lnSpc>
                <a:spcPts val="2427"/>
              </a:lnSpc>
              <a:spcBef>
                <a:spcPts val="1900"/>
              </a:spcBef>
              <a:buFont typeface="Arial MT"/>
              <a:buChar char="•"/>
              <a:tabLst>
                <a:tab pos="440256" algn="l"/>
              </a:tabLst>
            </a:pP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Reflexión:</a:t>
            </a:r>
            <a:r>
              <a:rPr sz="2267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2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  <a:r>
              <a:rPr sz="2267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sostenible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opone</a:t>
            </a:r>
            <a:r>
              <a:rPr sz="2267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negocio,</a:t>
            </a:r>
            <a:r>
              <a:rPr sz="22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  <a:r>
              <a:rPr sz="22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multiplica.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77"/>
            <a:ext cx="6868159" cy="914383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724045" y="697139"/>
            <a:ext cx="982980" cy="0"/>
          </a:xfrm>
          <a:custGeom>
            <a:avLst/>
            <a:gdLst/>
            <a:ahLst/>
            <a:cxnLst/>
            <a:rect l="l" t="t" r="r" b="b"/>
            <a:pathLst>
              <a:path w="737234">
                <a:moveTo>
                  <a:pt x="0" y="0"/>
                </a:moveTo>
                <a:lnTo>
                  <a:pt x="736980" y="0"/>
                </a:lnTo>
              </a:path>
            </a:pathLst>
          </a:custGeom>
          <a:ln w="57912">
            <a:solidFill>
              <a:srgbClr val="0E9ED4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9178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31913" y="1169162"/>
            <a:ext cx="5776807" cy="1859483"/>
          </a:xfrm>
          <a:prstGeom prst="rect">
            <a:avLst/>
          </a:prstGeom>
        </p:spPr>
        <p:txBody>
          <a:bodyPr vert="horz" wrap="square" lIns="0" tIns="88900" rIns="0" bIns="0" rtlCol="0" anchor="ctr">
            <a:spAutoFit/>
          </a:bodyPr>
          <a:lstStyle/>
          <a:p>
            <a:pPr marL="16933" marR="6773">
              <a:lnSpc>
                <a:spcPts val="4613"/>
              </a:lnSpc>
              <a:spcBef>
                <a:spcPts val="700"/>
              </a:spcBef>
            </a:pPr>
            <a:r>
              <a:rPr sz="4267" spc="-13" dirty="0">
                <a:latin typeface="Arial" panose="020B0604020202020204" pitchFamily="34" charset="0"/>
                <a:cs typeface="Arial" panose="020B0604020202020204" pitchFamily="34" charset="0"/>
              </a:rPr>
              <a:t>Economía</a:t>
            </a:r>
            <a:r>
              <a:rPr sz="4267" spc="-1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67" spc="-13" dirty="0">
                <a:latin typeface="Arial" panose="020B0604020202020204" pitchFamily="34" charset="0"/>
                <a:cs typeface="Arial" panose="020B0604020202020204" pitchFamily="34" charset="0"/>
              </a:rPr>
              <a:t>Colaborativa</a:t>
            </a:r>
            <a:r>
              <a:rPr sz="4267" spc="-1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67" spc="-67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sz="4267" dirty="0">
                <a:latin typeface="Arial" panose="020B0604020202020204" pitchFamily="34" charset="0"/>
                <a:cs typeface="Arial" panose="020B0604020202020204" pitchFamily="34" charset="0"/>
              </a:rPr>
              <a:t>Compartir</a:t>
            </a:r>
            <a:r>
              <a:rPr sz="4267" spc="-10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67" dirty="0"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sz="4267" spc="-1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67" dirty="0">
                <a:latin typeface="Arial" panose="020B0604020202020204" pitchFamily="34" charset="0"/>
                <a:cs typeface="Arial" panose="020B0604020202020204" pitchFamily="34" charset="0"/>
              </a:rPr>
              <a:t>crear</a:t>
            </a:r>
            <a:r>
              <a:rPr sz="4267" spc="-15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67" spc="-13" dirty="0">
                <a:latin typeface="Arial" panose="020B0604020202020204" pitchFamily="34" charset="0"/>
                <a:cs typeface="Arial" panose="020B0604020202020204" pitchFamily="34" charset="0"/>
              </a:rPr>
              <a:t>valor</a:t>
            </a:r>
            <a:endParaRPr sz="42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77"/>
            <a:ext cx="6868159" cy="914383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963407" y="1164336"/>
            <a:ext cx="982980" cy="0"/>
          </a:xfrm>
          <a:custGeom>
            <a:avLst/>
            <a:gdLst/>
            <a:ahLst/>
            <a:cxnLst/>
            <a:rect l="l" t="t" r="r" b="b"/>
            <a:pathLst>
              <a:path w="737234">
                <a:moveTo>
                  <a:pt x="0" y="0"/>
                </a:moveTo>
                <a:lnTo>
                  <a:pt x="736980" y="0"/>
                </a:lnTo>
              </a:path>
            </a:pathLst>
          </a:custGeom>
          <a:ln w="57912">
            <a:solidFill>
              <a:srgbClr val="0E9ED4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7931912" y="3394050"/>
            <a:ext cx="7022253" cy="603767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03946" marR="164248" indent="-303946" algn="r">
              <a:lnSpc>
                <a:spcPts val="2580"/>
              </a:lnSpc>
              <a:spcBef>
                <a:spcPts val="140"/>
              </a:spcBef>
              <a:buFont typeface="Arial MT"/>
              <a:buChar char="•"/>
              <a:tabLst>
                <a:tab pos="303946" algn="l"/>
              </a:tabLst>
            </a:pP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Plataformas</a:t>
            </a:r>
            <a:r>
              <a:rPr sz="2267" spc="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sz="2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Airbnb,</a:t>
            </a:r>
            <a:r>
              <a:rPr sz="2267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BlaBlaCar</a:t>
            </a:r>
            <a:r>
              <a:rPr sz="22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2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Waze</a:t>
            </a:r>
            <a:r>
              <a:rPr sz="22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demuestran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224361" algn="r">
              <a:lnSpc>
                <a:spcPts val="2580"/>
              </a:lnSpc>
            </a:pP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sz="2267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compartir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infrautilizados</a:t>
            </a:r>
            <a:r>
              <a:rPr sz="2267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genera</a:t>
            </a:r>
            <a:r>
              <a:rPr sz="22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eficiencia.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 marR="1063387" indent="-304792">
              <a:lnSpc>
                <a:spcPts val="2467"/>
              </a:lnSpc>
              <a:spcBef>
                <a:spcPts val="1893"/>
              </a:spcBef>
              <a:buFont typeface="Arial MT"/>
              <a:buChar char="•"/>
              <a:tabLst>
                <a:tab pos="321725" algn="l"/>
              </a:tabLst>
            </a:pP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267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economía</a:t>
            </a:r>
            <a:r>
              <a:rPr sz="22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colaborativa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crea</a:t>
            </a:r>
            <a:r>
              <a:rPr sz="22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comunidades</a:t>
            </a:r>
            <a:r>
              <a:rPr sz="22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intercambian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tiempo,</a:t>
            </a:r>
            <a:r>
              <a:rPr sz="2267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espacio</a:t>
            </a:r>
            <a:r>
              <a:rPr sz="22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2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conocimiento.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lnSpc>
                <a:spcPts val="2593"/>
              </a:lnSpc>
              <a:spcBef>
                <a:spcPts val="1527"/>
              </a:spcBef>
              <a:buFont typeface="Arial MT"/>
              <a:buChar char="•"/>
              <a:tabLst>
                <a:tab pos="320879" algn="l"/>
              </a:tabLst>
            </a:pP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Modelos:</a:t>
            </a:r>
            <a:r>
              <a:rPr sz="22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peer-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to-</a:t>
            </a:r>
            <a:r>
              <a:rPr sz="2267" spc="-27" dirty="0">
                <a:latin typeface="Arial" panose="020B0604020202020204" pitchFamily="34" charset="0"/>
                <a:cs typeface="Arial" panose="020B0604020202020204" pitchFamily="34" charset="0"/>
              </a:rPr>
              <a:t>peer,</a:t>
            </a:r>
            <a:r>
              <a:rPr sz="2267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marketplace,</a:t>
            </a:r>
            <a:r>
              <a:rPr sz="2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economía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 del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593"/>
              </a:lnSpc>
            </a:pP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acceso.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spcBef>
                <a:spcPts val="1607"/>
              </a:spcBef>
              <a:buFont typeface="Arial MT"/>
              <a:buChar char="•"/>
              <a:tabLst>
                <a:tab pos="320879" algn="l"/>
              </a:tabLst>
            </a:pP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Ventajas:</a:t>
            </a:r>
            <a:r>
              <a:rPr sz="2267" spc="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democratiza</a:t>
            </a:r>
            <a:r>
              <a:rPr sz="2267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acceso</a:t>
            </a:r>
            <a:r>
              <a:rPr sz="22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2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bienes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2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servicios.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 marR="449569" indent="-304792">
              <a:lnSpc>
                <a:spcPts val="2427"/>
              </a:lnSpc>
              <a:spcBef>
                <a:spcPts val="1927"/>
              </a:spcBef>
              <a:buFont typeface="Arial MT"/>
              <a:buChar char="•"/>
              <a:tabLst>
                <a:tab pos="321725" algn="l"/>
              </a:tabLst>
            </a:pP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Desafíos:</a:t>
            </a:r>
            <a:r>
              <a:rPr sz="2267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regulación,</a:t>
            </a:r>
            <a:r>
              <a:rPr sz="2267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competencia</a:t>
            </a:r>
            <a:r>
              <a:rPr sz="2267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justa,</a:t>
            </a:r>
            <a:r>
              <a:rPr sz="22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precarización laboral.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 marR="6773" indent="-304792">
              <a:lnSpc>
                <a:spcPts val="2427"/>
              </a:lnSpc>
              <a:spcBef>
                <a:spcPts val="1900"/>
              </a:spcBef>
              <a:buFont typeface="Arial MT"/>
              <a:buChar char="•"/>
              <a:tabLst>
                <a:tab pos="321725" algn="l"/>
              </a:tabLst>
            </a:pP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Reflexión:</a:t>
            </a:r>
            <a:r>
              <a:rPr sz="2267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compartir</a:t>
            </a:r>
            <a:r>
              <a:rPr sz="2267" spc="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sz="22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sz="22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moda</a:t>
            </a:r>
            <a:r>
              <a:rPr sz="22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digital,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sz="22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nueva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ética</a:t>
            </a:r>
            <a:r>
              <a:rPr sz="22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económica.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6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31913" y="1469289"/>
            <a:ext cx="6858847" cy="1740646"/>
          </a:xfrm>
          <a:prstGeom prst="rect">
            <a:avLst/>
          </a:prstGeom>
        </p:spPr>
        <p:txBody>
          <a:bodyPr vert="horz" wrap="square" lIns="0" tIns="77892" rIns="0" bIns="0" rtlCol="0" anchor="ctr">
            <a:spAutoFit/>
          </a:bodyPr>
          <a:lstStyle/>
          <a:p>
            <a:pPr marL="16933" marR="6773">
              <a:lnSpc>
                <a:spcPct val="90000"/>
              </a:lnSpc>
              <a:spcBef>
                <a:spcPts val="612"/>
              </a:spcBef>
            </a:pP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Economía</a:t>
            </a:r>
            <a:r>
              <a:rPr sz="4000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Naranja</a:t>
            </a:r>
            <a:r>
              <a:rPr sz="40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sz="4000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-13" dirty="0">
                <a:latin typeface="Arial" panose="020B0604020202020204" pitchFamily="34" charset="0"/>
                <a:cs typeface="Arial" panose="020B0604020202020204" pitchFamily="34" charset="0"/>
              </a:rPr>
              <a:t>Creativa</a:t>
            </a:r>
            <a:r>
              <a:rPr sz="4000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sz="4000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-33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sz="4000" spc="-13" dirty="0">
                <a:latin typeface="Arial" panose="020B0604020202020204" pitchFamily="34" charset="0"/>
                <a:cs typeface="Arial" panose="020B0604020202020204" pitchFamily="34" charset="0"/>
              </a:rPr>
              <a:t>talento</a:t>
            </a:r>
            <a:r>
              <a:rPr sz="4000" spc="-1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sz="4000" spc="-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materia</a:t>
            </a:r>
            <a:r>
              <a:rPr sz="4000" spc="-15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prima</a:t>
            </a:r>
            <a:r>
              <a:rPr sz="40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-33" dirty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sz="4000" dirty="0">
                <a:latin typeface="Arial" panose="020B0604020202020204" pitchFamily="34" charset="0"/>
                <a:cs typeface="Arial" panose="020B0604020202020204" pitchFamily="34" charset="0"/>
              </a:rPr>
              <a:t>siglo</a:t>
            </a:r>
            <a:r>
              <a:rPr sz="40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-33" dirty="0">
                <a:latin typeface="Arial" panose="020B0604020202020204" pitchFamily="34" charset="0"/>
                <a:cs typeface="Arial" panose="020B0604020202020204" pitchFamily="34" charset="0"/>
              </a:rPr>
              <a:t>XXI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77"/>
            <a:ext cx="6868159" cy="914383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963407" y="1164336"/>
            <a:ext cx="982980" cy="0"/>
          </a:xfrm>
          <a:custGeom>
            <a:avLst/>
            <a:gdLst/>
            <a:ahLst/>
            <a:cxnLst/>
            <a:rect l="l" t="t" r="r" b="b"/>
            <a:pathLst>
              <a:path w="737234">
                <a:moveTo>
                  <a:pt x="0" y="0"/>
                </a:moveTo>
                <a:lnTo>
                  <a:pt x="736980" y="0"/>
                </a:lnTo>
              </a:path>
            </a:pathLst>
          </a:custGeom>
          <a:ln w="57912">
            <a:solidFill>
              <a:srgbClr val="0E9ED4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7931912" y="3406649"/>
            <a:ext cx="6783493" cy="566834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20879" indent="-303946">
              <a:lnSpc>
                <a:spcPts val="2127"/>
              </a:lnSpc>
              <a:spcBef>
                <a:spcPts val="120"/>
              </a:spcBef>
              <a:buFont typeface="Arial MT"/>
              <a:buChar char="•"/>
              <a:tabLst>
                <a:tab pos="320879" algn="l"/>
              </a:tabLst>
            </a:pP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18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economía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creativa</a:t>
            </a:r>
            <a:r>
              <a:rPr sz="1867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18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centra</a:t>
            </a:r>
            <a:r>
              <a:rPr sz="18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8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18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valor</a:t>
            </a:r>
            <a:r>
              <a:rPr sz="18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sz="18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talento,</a:t>
            </a:r>
            <a:r>
              <a:rPr sz="1867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sz="18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ideas</a:t>
            </a:r>
            <a:r>
              <a:rPr sz="18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8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33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127"/>
              </a:lnSpc>
            </a:pP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cultura.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lnSpc>
                <a:spcPts val="2127"/>
              </a:lnSpc>
              <a:spcBef>
                <a:spcPts val="1633"/>
              </a:spcBef>
              <a:buFont typeface="Arial MT"/>
              <a:buChar char="•"/>
              <a:tabLst>
                <a:tab pos="320879" algn="l"/>
              </a:tabLst>
            </a:pP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Incluye</a:t>
            </a:r>
            <a:r>
              <a:rPr sz="1867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industrias</a:t>
            </a:r>
            <a:r>
              <a:rPr sz="18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sz="18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música,</a:t>
            </a:r>
            <a:r>
              <a:rPr sz="18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cine,</a:t>
            </a:r>
            <a:r>
              <a:rPr sz="1867" spc="-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diseño,</a:t>
            </a:r>
            <a:r>
              <a:rPr sz="1867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moda,</a:t>
            </a:r>
            <a:r>
              <a:rPr sz="18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videojuegos</a:t>
            </a:r>
            <a:r>
              <a:rPr sz="1867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67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127"/>
              </a:lnSpc>
            </a:pP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artes</a:t>
            </a:r>
            <a:r>
              <a:rPr sz="18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visuales.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spcBef>
                <a:spcPts val="1640"/>
              </a:spcBef>
              <a:buFont typeface="Arial MT"/>
              <a:buChar char="•"/>
              <a:tabLst>
                <a:tab pos="320879" algn="l"/>
              </a:tabLst>
            </a:pP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Modelos:</a:t>
            </a:r>
            <a:r>
              <a:rPr sz="18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suscripciones,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licencias,</a:t>
            </a:r>
            <a:r>
              <a:rPr sz="18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patrocinios,</a:t>
            </a:r>
            <a:r>
              <a:rPr sz="1867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NFT</a:t>
            </a:r>
            <a:r>
              <a:rPr sz="18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micropagos.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lnSpc>
                <a:spcPts val="2127"/>
              </a:lnSpc>
              <a:spcBef>
                <a:spcPts val="1660"/>
              </a:spcBef>
              <a:buFont typeface="Arial MT"/>
              <a:buChar char="•"/>
              <a:tabLst>
                <a:tab pos="320879" algn="l"/>
              </a:tabLst>
            </a:pP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Ejemplo:</a:t>
            </a:r>
            <a:r>
              <a:rPr sz="18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músicos</a:t>
            </a:r>
            <a:r>
              <a:rPr sz="1867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independientes</a:t>
            </a:r>
            <a:r>
              <a:rPr sz="18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sz="18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monetizan</a:t>
            </a:r>
            <a:r>
              <a:rPr sz="18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sz="18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Patreon</a:t>
            </a:r>
            <a:r>
              <a:rPr sz="18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67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127"/>
              </a:lnSpc>
            </a:pP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Bandcamp.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lnSpc>
                <a:spcPts val="2127"/>
              </a:lnSpc>
              <a:spcBef>
                <a:spcPts val="1633"/>
              </a:spcBef>
              <a:buFont typeface="Arial MT"/>
              <a:buChar char="•"/>
              <a:tabLst>
                <a:tab pos="320879" algn="l"/>
              </a:tabLst>
            </a:pP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Impacto:</a:t>
            </a:r>
            <a:r>
              <a:rPr sz="18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democratización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 cultural,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 autoempleo</a:t>
            </a:r>
            <a:r>
              <a:rPr sz="18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8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diversificación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127"/>
              </a:lnSpc>
            </a:pP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económica.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lnSpc>
                <a:spcPts val="2127"/>
              </a:lnSpc>
              <a:spcBef>
                <a:spcPts val="1633"/>
              </a:spcBef>
              <a:buFont typeface="Arial MT"/>
              <a:buChar char="•"/>
              <a:tabLst>
                <a:tab pos="320879" algn="l"/>
              </a:tabLst>
            </a:pP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Reflexión:</a:t>
            </a:r>
            <a:r>
              <a:rPr sz="18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18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arte</a:t>
            </a:r>
            <a:r>
              <a:rPr sz="1867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8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18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creatividad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  <a:r>
              <a:rPr sz="18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también</a:t>
            </a:r>
            <a:r>
              <a:rPr sz="1867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motores</a:t>
            </a:r>
            <a:r>
              <a:rPr sz="18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127"/>
              </a:lnSpc>
            </a:pP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sostenible.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08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321809"/>
            <a:ext cx="10972800" cy="1612749"/>
          </a:xfrm>
          <a:prstGeom prst="rect">
            <a:avLst/>
          </a:prstGeom>
        </p:spPr>
        <p:txBody>
          <a:bodyPr vert="horz" wrap="square" lIns="0" tIns="276352" rIns="0" bIns="0" rtlCol="0" anchor="ctr">
            <a:spAutoFit/>
          </a:bodyPr>
          <a:lstStyle/>
          <a:p>
            <a:pPr marL="118530" marR="6773">
              <a:lnSpc>
                <a:spcPts val="5187"/>
              </a:lnSpc>
              <a:spcBef>
                <a:spcPts val="780"/>
              </a:spcBef>
            </a:pPr>
            <a:r>
              <a:rPr sz="4800" spc="-13" dirty="0"/>
              <a:t>Economía</a:t>
            </a:r>
            <a:r>
              <a:rPr sz="4800" spc="-113" dirty="0"/>
              <a:t> </a:t>
            </a:r>
            <a:r>
              <a:rPr sz="4800" dirty="0"/>
              <a:t>Digital</a:t>
            </a:r>
            <a:r>
              <a:rPr sz="4800" spc="-33" dirty="0"/>
              <a:t> </a:t>
            </a:r>
            <a:r>
              <a:rPr sz="4800" dirty="0"/>
              <a:t>/</a:t>
            </a:r>
            <a:r>
              <a:rPr sz="4800" spc="-100" dirty="0"/>
              <a:t> </a:t>
            </a:r>
            <a:r>
              <a:rPr sz="4800" dirty="0"/>
              <a:t>de</a:t>
            </a:r>
            <a:r>
              <a:rPr sz="4800" spc="-100" dirty="0"/>
              <a:t> </a:t>
            </a:r>
            <a:r>
              <a:rPr sz="4800" dirty="0"/>
              <a:t>Datos</a:t>
            </a:r>
            <a:r>
              <a:rPr sz="4800" spc="-113" dirty="0"/>
              <a:t> </a:t>
            </a:r>
            <a:r>
              <a:rPr sz="4800" dirty="0"/>
              <a:t>—</a:t>
            </a:r>
            <a:r>
              <a:rPr sz="4800" spc="-93" dirty="0"/>
              <a:t> </a:t>
            </a:r>
            <a:r>
              <a:rPr sz="4800" dirty="0"/>
              <a:t>El</a:t>
            </a:r>
            <a:r>
              <a:rPr sz="4800" spc="-73" dirty="0"/>
              <a:t> </a:t>
            </a:r>
            <a:r>
              <a:rPr sz="4800" dirty="0"/>
              <a:t>dato</a:t>
            </a:r>
            <a:r>
              <a:rPr sz="4800" spc="-120" dirty="0"/>
              <a:t> </a:t>
            </a:r>
            <a:r>
              <a:rPr sz="4800" dirty="0"/>
              <a:t>como</a:t>
            </a:r>
            <a:r>
              <a:rPr sz="4800" spc="-120" dirty="0"/>
              <a:t> </a:t>
            </a:r>
            <a:r>
              <a:rPr sz="4800" spc="-13" dirty="0"/>
              <a:t>nuevo </a:t>
            </a:r>
            <a:r>
              <a:rPr sz="4800" dirty="0"/>
              <a:t>petróleo</a:t>
            </a:r>
            <a:r>
              <a:rPr sz="4800" spc="-160" dirty="0"/>
              <a:t> </a:t>
            </a:r>
            <a:r>
              <a:rPr sz="4800" dirty="0"/>
              <a:t>(y</a:t>
            </a:r>
            <a:r>
              <a:rPr sz="4800" spc="-160" dirty="0"/>
              <a:t> </a:t>
            </a:r>
            <a:r>
              <a:rPr sz="4800" dirty="0"/>
              <a:t>nueva</a:t>
            </a:r>
            <a:r>
              <a:rPr sz="4800" spc="-160" dirty="0"/>
              <a:t> </a:t>
            </a:r>
            <a:r>
              <a:rPr sz="4800" spc="-13" dirty="0"/>
              <a:t>responsabilidad)</a:t>
            </a:r>
            <a:endParaRPr sz="4800"/>
          </a:p>
        </p:txBody>
      </p:sp>
      <p:grpSp>
        <p:nvGrpSpPr>
          <p:cNvPr id="3" name="object 3"/>
          <p:cNvGrpSpPr/>
          <p:nvPr/>
        </p:nvGrpSpPr>
        <p:grpSpPr>
          <a:xfrm>
            <a:off x="1117600" y="2434335"/>
            <a:ext cx="14020800" cy="800947"/>
            <a:chOff x="838200" y="1825751"/>
            <a:chExt cx="10515600" cy="600710"/>
          </a:xfrm>
        </p:grpSpPr>
        <p:sp>
          <p:nvSpPr>
            <p:cNvPr id="4" name="object 4"/>
            <p:cNvSpPr/>
            <p:nvPr/>
          </p:nvSpPr>
          <p:spPr>
            <a:xfrm>
              <a:off x="838200" y="1825751"/>
              <a:ext cx="10515600" cy="600710"/>
            </a:xfrm>
            <a:custGeom>
              <a:avLst/>
              <a:gdLst/>
              <a:ahLst/>
              <a:cxnLst/>
              <a:rect l="l" t="t" r="r" b="b"/>
              <a:pathLst>
                <a:path w="10515600" h="600710">
                  <a:moveTo>
                    <a:pt x="10455529" y="0"/>
                  </a:moveTo>
                  <a:lnTo>
                    <a:pt x="60045" y="0"/>
                  </a:lnTo>
                  <a:lnTo>
                    <a:pt x="36674" y="4724"/>
                  </a:lnTo>
                  <a:lnTo>
                    <a:pt x="17587" y="17605"/>
                  </a:lnTo>
                  <a:lnTo>
                    <a:pt x="4719" y="36701"/>
                  </a:lnTo>
                  <a:lnTo>
                    <a:pt x="0" y="60071"/>
                  </a:lnTo>
                  <a:lnTo>
                    <a:pt x="0" y="540385"/>
                  </a:lnTo>
                  <a:lnTo>
                    <a:pt x="4719" y="563754"/>
                  </a:lnTo>
                  <a:lnTo>
                    <a:pt x="17587" y="582850"/>
                  </a:lnTo>
                  <a:lnTo>
                    <a:pt x="36674" y="595731"/>
                  </a:lnTo>
                  <a:lnTo>
                    <a:pt x="60045" y="600456"/>
                  </a:lnTo>
                  <a:lnTo>
                    <a:pt x="10455529" y="600456"/>
                  </a:lnTo>
                  <a:lnTo>
                    <a:pt x="10478898" y="595731"/>
                  </a:lnTo>
                  <a:lnTo>
                    <a:pt x="10497994" y="582850"/>
                  </a:lnTo>
                  <a:lnTo>
                    <a:pt x="10510875" y="563754"/>
                  </a:lnTo>
                  <a:lnTo>
                    <a:pt x="10515600" y="540385"/>
                  </a:lnTo>
                  <a:lnTo>
                    <a:pt x="10515600" y="60071"/>
                  </a:lnTo>
                  <a:lnTo>
                    <a:pt x="10510875" y="36701"/>
                  </a:lnTo>
                  <a:lnTo>
                    <a:pt x="10497994" y="17605"/>
                  </a:lnTo>
                  <a:lnTo>
                    <a:pt x="10478898" y="4724"/>
                  </a:lnTo>
                  <a:lnTo>
                    <a:pt x="10455529" y="0"/>
                  </a:lnTo>
                  <a:close/>
                </a:path>
              </a:pathLst>
            </a:custGeom>
            <a:solidFill>
              <a:srgbClr val="CCD2D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1079" y="1962911"/>
              <a:ext cx="329184" cy="329184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361441" y="2617215"/>
            <a:ext cx="439420" cy="439420"/>
          </a:xfrm>
          <a:custGeom>
            <a:avLst/>
            <a:gdLst/>
            <a:ahLst/>
            <a:cxnLst/>
            <a:rect l="l" t="t" r="r" b="b"/>
            <a:pathLst>
              <a:path w="329565" h="329564">
                <a:moveTo>
                  <a:pt x="0" y="329184"/>
                </a:moveTo>
                <a:lnTo>
                  <a:pt x="329184" y="329184"/>
                </a:lnTo>
                <a:lnTo>
                  <a:pt x="329184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7" name="object 7"/>
          <p:cNvGrpSpPr/>
          <p:nvPr/>
        </p:nvGrpSpPr>
        <p:grpSpPr>
          <a:xfrm>
            <a:off x="1117600" y="3434080"/>
            <a:ext cx="14020800" cy="800947"/>
            <a:chOff x="838200" y="2575560"/>
            <a:chExt cx="10515600" cy="600710"/>
          </a:xfrm>
        </p:grpSpPr>
        <p:sp>
          <p:nvSpPr>
            <p:cNvPr id="8" name="object 8"/>
            <p:cNvSpPr/>
            <p:nvPr/>
          </p:nvSpPr>
          <p:spPr>
            <a:xfrm>
              <a:off x="838200" y="2575560"/>
              <a:ext cx="10515600" cy="600710"/>
            </a:xfrm>
            <a:custGeom>
              <a:avLst/>
              <a:gdLst/>
              <a:ahLst/>
              <a:cxnLst/>
              <a:rect l="l" t="t" r="r" b="b"/>
              <a:pathLst>
                <a:path w="10515600" h="600710">
                  <a:moveTo>
                    <a:pt x="10455529" y="0"/>
                  </a:moveTo>
                  <a:lnTo>
                    <a:pt x="60045" y="0"/>
                  </a:lnTo>
                  <a:lnTo>
                    <a:pt x="36674" y="4724"/>
                  </a:lnTo>
                  <a:lnTo>
                    <a:pt x="17587" y="17605"/>
                  </a:lnTo>
                  <a:lnTo>
                    <a:pt x="4719" y="36701"/>
                  </a:lnTo>
                  <a:lnTo>
                    <a:pt x="0" y="60070"/>
                  </a:lnTo>
                  <a:lnTo>
                    <a:pt x="0" y="540385"/>
                  </a:lnTo>
                  <a:lnTo>
                    <a:pt x="4719" y="563754"/>
                  </a:lnTo>
                  <a:lnTo>
                    <a:pt x="17587" y="582850"/>
                  </a:lnTo>
                  <a:lnTo>
                    <a:pt x="36674" y="595731"/>
                  </a:lnTo>
                  <a:lnTo>
                    <a:pt x="60045" y="600455"/>
                  </a:lnTo>
                  <a:lnTo>
                    <a:pt x="10455529" y="600455"/>
                  </a:lnTo>
                  <a:lnTo>
                    <a:pt x="10478898" y="595731"/>
                  </a:lnTo>
                  <a:lnTo>
                    <a:pt x="10497994" y="582850"/>
                  </a:lnTo>
                  <a:lnTo>
                    <a:pt x="10510875" y="563754"/>
                  </a:lnTo>
                  <a:lnTo>
                    <a:pt x="10515600" y="540385"/>
                  </a:lnTo>
                  <a:lnTo>
                    <a:pt x="10515600" y="60070"/>
                  </a:lnTo>
                  <a:lnTo>
                    <a:pt x="10510875" y="36701"/>
                  </a:lnTo>
                  <a:lnTo>
                    <a:pt x="10497994" y="17605"/>
                  </a:lnTo>
                  <a:lnTo>
                    <a:pt x="10478898" y="4724"/>
                  </a:lnTo>
                  <a:lnTo>
                    <a:pt x="10455529" y="0"/>
                  </a:lnTo>
                  <a:close/>
                </a:path>
              </a:pathLst>
            </a:custGeom>
            <a:solidFill>
              <a:srgbClr val="CCD2D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1079" y="2712720"/>
              <a:ext cx="329184" cy="329184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1361441" y="3616961"/>
            <a:ext cx="439420" cy="439420"/>
          </a:xfrm>
          <a:custGeom>
            <a:avLst/>
            <a:gdLst/>
            <a:ahLst/>
            <a:cxnLst/>
            <a:rect l="l" t="t" r="r" b="b"/>
            <a:pathLst>
              <a:path w="329565" h="329564">
                <a:moveTo>
                  <a:pt x="0" y="329184"/>
                </a:moveTo>
                <a:lnTo>
                  <a:pt x="329184" y="329184"/>
                </a:lnTo>
                <a:lnTo>
                  <a:pt x="329184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1" name="object 11"/>
          <p:cNvGrpSpPr/>
          <p:nvPr/>
        </p:nvGrpSpPr>
        <p:grpSpPr>
          <a:xfrm>
            <a:off x="1117600" y="4433823"/>
            <a:ext cx="14020800" cy="800947"/>
            <a:chOff x="838200" y="3325367"/>
            <a:chExt cx="10515600" cy="600710"/>
          </a:xfrm>
        </p:grpSpPr>
        <p:sp>
          <p:nvSpPr>
            <p:cNvPr id="12" name="object 12"/>
            <p:cNvSpPr/>
            <p:nvPr/>
          </p:nvSpPr>
          <p:spPr>
            <a:xfrm>
              <a:off x="838200" y="3325367"/>
              <a:ext cx="10515600" cy="600710"/>
            </a:xfrm>
            <a:custGeom>
              <a:avLst/>
              <a:gdLst/>
              <a:ahLst/>
              <a:cxnLst/>
              <a:rect l="l" t="t" r="r" b="b"/>
              <a:pathLst>
                <a:path w="10515600" h="600710">
                  <a:moveTo>
                    <a:pt x="10455529" y="0"/>
                  </a:moveTo>
                  <a:lnTo>
                    <a:pt x="60045" y="0"/>
                  </a:lnTo>
                  <a:lnTo>
                    <a:pt x="36674" y="4724"/>
                  </a:lnTo>
                  <a:lnTo>
                    <a:pt x="17587" y="17605"/>
                  </a:lnTo>
                  <a:lnTo>
                    <a:pt x="4719" y="36701"/>
                  </a:lnTo>
                  <a:lnTo>
                    <a:pt x="0" y="60071"/>
                  </a:lnTo>
                  <a:lnTo>
                    <a:pt x="0" y="540385"/>
                  </a:lnTo>
                  <a:lnTo>
                    <a:pt x="4719" y="563754"/>
                  </a:lnTo>
                  <a:lnTo>
                    <a:pt x="17587" y="582850"/>
                  </a:lnTo>
                  <a:lnTo>
                    <a:pt x="36674" y="595731"/>
                  </a:lnTo>
                  <a:lnTo>
                    <a:pt x="60045" y="600456"/>
                  </a:lnTo>
                  <a:lnTo>
                    <a:pt x="10455529" y="600456"/>
                  </a:lnTo>
                  <a:lnTo>
                    <a:pt x="10478898" y="595731"/>
                  </a:lnTo>
                  <a:lnTo>
                    <a:pt x="10497994" y="582850"/>
                  </a:lnTo>
                  <a:lnTo>
                    <a:pt x="10510875" y="563754"/>
                  </a:lnTo>
                  <a:lnTo>
                    <a:pt x="10515600" y="540385"/>
                  </a:lnTo>
                  <a:lnTo>
                    <a:pt x="10515600" y="60071"/>
                  </a:lnTo>
                  <a:lnTo>
                    <a:pt x="10510875" y="36701"/>
                  </a:lnTo>
                  <a:lnTo>
                    <a:pt x="10497994" y="17605"/>
                  </a:lnTo>
                  <a:lnTo>
                    <a:pt x="10478898" y="4724"/>
                  </a:lnTo>
                  <a:lnTo>
                    <a:pt x="10455529" y="0"/>
                  </a:lnTo>
                  <a:close/>
                </a:path>
              </a:pathLst>
            </a:custGeom>
            <a:solidFill>
              <a:srgbClr val="CCD2D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1079" y="3462527"/>
              <a:ext cx="329184" cy="329184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1361441" y="4616705"/>
            <a:ext cx="439420" cy="439420"/>
          </a:xfrm>
          <a:custGeom>
            <a:avLst/>
            <a:gdLst/>
            <a:ahLst/>
            <a:cxnLst/>
            <a:rect l="l" t="t" r="r" b="b"/>
            <a:pathLst>
              <a:path w="329565" h="329564">
                <a:moveTo>
                  <a:pt x="0" y="329184"/>
                </a:moveTo>
                <a:lnTo>
                  <a:pt x="329184" y="329184"/>
                </a:lnTo>
                <a:lnTo>
                  <a:pt x="329184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5" name="object 15"/>
          <p:cNvGrpSpPr/>
          <p:nvPr/>
        </p:nvGrpSpPr>
        <p:grpSpPr>
          <a:xfrm>
            <a:off x="1117600" y="5433568"/>
            <a:ext cx="14020800" cy="800947"/>
            <a:chOff x="838200" y="4075176"/>
            <a:chExt cx="10515600" cy="600710"/>
          </a:xfrm>
        </p:grpSpPr>
        <p:sp>
          <p:nvSpPr>
            <p:cNvPr id="16" name="object 16"/>
            <p:cNvSpPr/>
            <p:nvPr/>
          </p:nvSpPr>
          <p:spPr>
            <a:xfrm>
              <a:off x="838200" y="4075176"/>
              <a:ext cx="10515600" cy="600710"/>
            </a:xfrm>
            <a:custGeom>
              <a:avLst/>
              <a:gdLst/>
              <a:ahLst/>
              <a:cxnLst/>
              <a:rect l="l" t="t" r="r" b="b"/>
              <a:pathLst>
                <a:path w="10515600" h="600710">
                  <a:moveTo>
                    <a:pt x="10455529" y="0"/>
                  </a:moveTo>
                  <a:lnTo>
                    <a:pt x="60045" y="0"/>
                  </a:lnTo>
                  <a:lnTo>
                    <a:pt x="36674" y="4724"/>
                  </a:lnTo>
                  <a:lnTo>
                    <a:pt x="17587" y="17605"/>
                  </a:lnTo>
                  <a:lnTo>
                    <a:pt x="4719" y="36701"/>
                  </a:lnTo>
                  <a:lnTo>
                    <a:pt x="0" y="60071"/>
                  </a:lnTo>
                  <a:lnTo>
                    <a:pt x="0" y="540385"/>
                  </a:lnTo>
                  <a:lnTo>
                    <a:pt x="4719" y="563754"/>
                  </a:lnTo>
                  <a:lnTo>
                    <a:pt x="17587" y="582850"/>
                  </a:lnTo>
                  <a:lnTo>
                    <a:pt x="36674" y="595731"/>
                  </a:lnTo>
                  <a:lnTo>
                    <a:pt x="60045" y="600456"/>
                  </a:lnTo>
                  <a:lnTo>
                    <a:pt x="10455529" y="600456"/>
                  </a:lnTo>
                  <a:lnTo>
                    <a:pt x="10478898" y="595731"/>
                  </a:lnTo>
                  <a:lnTo>
                    <a:pt x="10497994" y="582850"/>
                  </a:lnTo>
                  <a:lnTo>
                    <a:pt x="10510875" y="563754"/>
                  </a:lnTo>
                  <a:lnTo>
                    <a:pt x="10515600" y="540385"/>
                  </a:lnTo>
                  <a:lnTo>
                    <a:pt x="10515600" y="60071"/>
                  </a:lnTo>
                  <a:lnTo>
                    <a:pt x="10510875" y="36701"/>
                  </a:lnTo>
                  <a:lnTo>
                    <a:pt x="10497994" y="17605"/>
                  </a:lnTo>
                  <a:lnTo>
                    <a:pt x="10478898" y="4724"/>
                  </a:lnTo>
                  <a:lnTo>
                    <a:pt x="10455529" y="0"/>
                  </a:lnTo>
                  <a:close/>
                </a:path>
              </a:pathLst>
            </a:custGeom>
            <a:solidFill>
              <a:srgbClr val="CCD2D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1079" y="4212336"/>
              <a:ext cx="329184" cy="329183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1361441" y="5616447"/>
            <a:ext cx="439420" cy="439420"/>
          </a:xfrm>
          <a:custGeom>
            <a:avLst/>
            <a:gdLst/>
            <a:ahLst/>
            <a:cxnLst/>
            <a:rect l="l" t="t" r="r" b="b"/>
            <a:pathLst>
              <a:path w="329565" h="329564">
                <a:moveTo>
                  <a:pt x="0" y="329183"/>
                </a:moveTo>
                <a:lnTo>
                  <a:pt x="329184" y="329183"/>
                </a:lnTo>
                <a:lnTo>
                  <a:pt x="329184" y="0"/>
                </a:lnTo>
                <a:lnTo>
                  <a:pt x="0" y="0"/>
                </a:lnTo>
                <a:lnTo>
                  <a:pt x="0" y="329183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9" name="object 19"/>
          <p:cNvGrpSpPr/>
          <p:nvPr/>
        </p:nvGrpSpPr>
        <p:grpSpPr>
          <a:xfrm>
            <a:off x="1117600" y="6433312"/>
            <a:ext cx="14020800" cy="800947"/>
            <a:chOff x="838200" y="4824984"/>
            <a:chExt cx="10515600" cy="600710"/>
          </a:xfrm>
        </p:grpSpPr>
        <p:sp>
          <p:nvSpPr>
            <p:cNvPr id="20" name="object 20"/>
            <p:cNvSpPr/>
            <p:nvPr/>
          </p:nvSpPr>
          <p:spPr>
            <a:xfrm>
              <a:off x="838200" y="4824984"/>
              <a:ext cx="10515600" cy="600710"/>
            </a:xfrm>
            <a:custGeom>
              <a:avLst/>
              <a:gdLst/>
              <a:ahLst/>
              <a:cxnLst/>
              <a:rect l="l" t="t" r="r" b="b"/>
              <a:pathLst>
                <a:path w="10515600" h="600710">
                  <a:moveTo>
                    <a:pt x="10455529" y="0"/>
                  </a:moveTo>
                  <a:lnTo>
                    <a:pt x="60045" y="0"/>
                  </a:lnTo>
                  <a:lnTo>
                    <a:pt x="36674" y="4724"/>
                  </a:lnTo>
                  <a:lnTo>
                    <a:pt x="17587" y="17605"/>
                  </a:lnTo>
                  <a:lnTo>
                    <a:pt x="4719" y="36701"/>
                  </a:lnTo>
                  <a:lnTo>
                    <a:pt x="0" y="60071"/>
                  </a:lnTo>
                  <a:lnTo>
                    <a:pt x="0" y="540385"/>
                  </a:lnTo>
                  <a:lnTo>
                    <a:pt x="4719" y="563754"/>
                  </a:lnTo>
                  <a:lnTo>
                    <a:pt x="17587" y="582850"/>
                  </a:lnTo>
                  <a:lnTo>
                    <a:pt x="36674" y="595731"/>
                  </a:lnTo>
                  <a:lnTo>
                    <a:pt x="60045" y="600456"/>
                  </a:lnTo>
                  <a:lnTo>
                    <a:pt x="10455529" y="600456"/>
                  </a:lnTo>
                  <a:lnTo>
                    <a:pt x="10478898" y="595731"/>
                  </a:lnTo>
                  <a:lnTo>
                    <a:pt x="10497994" y="582850"/>
                  </a:lnTo>
                  <a:lnTo>
                    <a:pt x="10510875" y="563754"/>
                  </a:lnTo>
                  <a:lnTo>
                    <a:pt x="10515600" y="540385"/>
                  </a:lnTo>
                  <a:lnTo>
                    <a:pt x="10515600" y="60071"/>
                  </a:lnTo>
                  <a:lnTo>
                    <a:pt x="10510875" y="36701"/>
                  </a:lnTo>
                  <a:lnTo>
                    <a:pt x="10497994" y="17605"/>
                  </a:lnTo>
                  <a:lnTo>
                    <a:pt x="10478898" y="4724"/>
                  </a:lnTo>
                  <a:lnTo>
                    <a:pt x="10455529" y="0"/>
                  </a:lnTo>
                  <a:close/>
                </a:path>
              </a:pathLst>
            </a:custGeom>
            <a:solidFill>
              <a:srgbClr val="CCD2D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1079" y="4962144"/>
              <a:ext cx="329184" cy="329184"/>
            </a:xfrm>
            <a:prstGeom prst="rect">
              <a:avLst/>
            </a:prstGeom>
          </p:spPr>
        </p:pic>
      </p:grpSp>
      <p:sp>
        <p:nvSpPr>
          <p:cNvPr id="22" name="object 22"/>
          <p:cNvSpPr/>
          <p:nvPr/>
        </p:nvSpPr>
        <p:spPr>
          <a:xfrm>
            <a:off x="1361441" y="6616193"/>
            <a:ext cx="439420" cy="439420"/>
          </a:xfrm>
          <a:custGeom>
            <a:avLst/>
            <a:gdLst/>
            <a:ahLst/>
            <a:cxnLst/>
            <a:rect l="l" t="t" r="r" b="b"/>
            <a:pathLst>
              <a:path w="329565" h="329564">
                <a:moveTo>
                  <a:pt x="0" y="329183"/>
                </a:moveTo>
                <a:lnTo>
                  <a:pt x="329184" y="329183"/>
                </a:lnTo>
                <a:lnTo>
                  <a:pt x="329184" y="0"/>
                </a:lnTo>
                <a:lnTo>
                  <a:pt x="0" y="0"/>
                </a:lnTo>
                <a:lnTo>
                  <a:pt x="0" y="329183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23" name="object 23"/>
          <p:cNvGrpSpPr/>
          <p:nvPr/>
        </p:nvGrpSpPr>
        <p:grpSpPr>
          <a:xfrm>
            <a:off x="1117600" y="7433055"/>
            <a:ext cx="14020800" cy="800947"/>
            <a:chOff x="838200" y="5574791"/>
            <a:chExt cx="10515600" cy="600710"/>
          </a:xfrm>
        </p:grpSpPr>
        <p:sp>
          <p:nvSpPr>
            <p:cNvPr id="24" name="object 24"/>
            <p:cNvSpPr/>
            <p:nvPr/>
          </p:nvSpPr>
          <p:spPr>
            <a:xfrm>
              <a:off x="838200" y="5574791"/>
              <a:ext cx="10515600" cy="600710"/>
            </a:xfrm>
            <a:custGeom>
              <a:avLst/>
              <a:gdLst/>
              <a:ahLst/>
              <a:cxnLst/>
              <a:rect l="l" t="t" r="r" b="b"/>
              <a:pathLst>
                <a:path w="10515600" h="600710">
                  <a:moveTo>
                    <a:pt x="10455529" y="0"/>
                  </a:moveTo>
                  <a:lnTo>
                    <a:pt x="60045" y="0"/>
                  </a:lnTo>
                  <a:lnTo>
                    <a:pt x="36674" y="4719"/>
                  </a:lnTo>
                  <a:lnTo>
                    <a:pt x="17587" y="17587"/>
                  </a:lnTo>
                  <a:lnTo>
                    <a:pt x="4719" y="36674"/>
                  </a:lnTo>
                  <a:lnTo>
                    <a:pt x="0" y="60045"/>
                  </a:lnTo>
                  <a:lnTo>
                    <a:pt x="0" y="540410"/>
                  </a:lnTo>
                  <a:lnTo>
                    <a:pt x="4719" y="563781"/>
                  </a:lnTo>
                  <a:lnTo>
                    <a:pt x="17587" y="582868"/>
                  </a:lnTo>
                  <a:lnTo>
                    <a:pt x="36674" y="595736"/>
                  </a:lnTo>
                  <a:lnTo>
                    <a:pt x="60045" y="600456"/>
                  </a:lnTo>
                  <a:lnTo>
                    <a:pt x="10455529" y="600456"/>
                  </a:lnTo>
                  <a:lnTo>
                    <a:pt x="10478898" y="595736"/>
                  </a:lnTo>
                  <a:lnTo>
                    <a:pt x="10497994" y="582868"/>
                  </a:lnTo>
                  <a:lnTo>
                    <a:pt x="10510875" y="563781"/>
                  </a:lnTo>
                  <a:lnTo>
                    <a:pt x="10515600" y="540410"/>
                  </a:lnTo>
                  <a:lnTo>
                    <a:pt x="10515600" y="60045"/>
                  </a:lnTo>
                  <a:lnTo>
                    <a:pt x="10510875" y="36674"/>
                  </a:lnTo>
                  <a:lnTo>
                    <a:pt x="10497994" y="17587"/>
                  </a:lnTo>
                  <a:lnTo>
                    <a:pt x="10478898" y="4719"/>
                  </a:lnTo>
                  <a:lnTo>
                    <a:pt x="10455529" y="0"/>
                  </a:lnTo>
                  <a:close/>
                </a:path>
              </a:pathLst>
            </a:custGeom>
            <a:solidFill>
              <a:srgbClr val="CCD2D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1079" y="5711951"/>
              <a:ext cx="329184" cy="329184"/>
            </a:xfrm>
            <a:prstGeom prst="rect">
              <a:avLst/>
            </a:prstGeom>
          </p:spPr>
        </p:pic>
      </p:grpSp>
      <p:sp>
        <p:nvSpPr>
          <p:cNvPr id="26" name="object 26"/>
          <p:cNvSpPr/>
          <p:nvPr/>
        </p:nvSpPr>
        <p:spPr>
          <a:xfrm>
            <a:off x="1361441" y="7615937"/>
            <a:ext cx="439420" cy="439420"/>
          </a:xfrm>
          <a:custGeom>
            <a:avLst/>
            <a:gdLst/>
            <a:ahLst/>
            <a:cxnLst/>
            <a:rect l="l" t="t" r="r" b="b"/>
            <a:pathLst>
              <a:path w="329565" h="329564">
                <a:moveTo>
                  <a:pt x="0" y="329184"/>
                </a:moveTo>
                <a:lnTo>
                  <a:pt x="329184" y="329184"/>
                </a:lnTo>
                <a:lnTo>
                  <a:pt x="329184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7" name="object 27"/>
          <p:cNvSpPr txBox="1"/>
          <p:nvPr/>
        </p:nvSpPr>
        <p:spPr>
          <a:xfrm>
            <a:off x="2109384" y="2622296"/>
            <a:ext cx="12745720" cy="5693162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2133" dirty="0">
                <a:latin typeface="Courier New"/>
                <a:cs typeface="Courier New"/>
              </a:rPr>
              <a:t>El</a:t>
            </a:r>
            <a:r>
              <a:rPr sz="2133" spc="-33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valor</a:t>
            </a:r>
            <a:r>
              <a:rPr sz="2133" spc="-27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de</a:t>
            </a:r>
            <a:r>
              <a:rPr sz="2133" spc="-27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las</a:t>
            </a:r>
            <a:r>
              <a:rPr sz="2133" spc="-27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empresas</a:t>
            </a:r>
            <a:r>
              <a:rPr sz="2133" spc="-27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más</a:t>
            </a:r>
            <a:r>
              <a:rPr sz="2133" spc="-27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grandes</a:t>
            </a:r>
            <a:r>
              <a:rPr sz="2133" spc="-27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del</a:t>
            </a:r>
            <a:r>
              <a:rPr sz="2133" spc="-33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mundo</a:t>
            </a:r>
            <a:r>
              <a:rPr sz="2133" spc="-27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proviene</a:t>
            </a:r>
            <a:r>
              <a:rPr sz="2133" spc="-27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de</a:t>
            </a:r>
            <a:r>
              <a:rPr sz="2133" spc="-27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su</a:t>
            </a:r>
            <a:r>
              <a:rPr sz="2133" spc="-27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manejo</a:t>
            </a:r>
            <a:r>
              <a:rPr sz="2133" spc="-27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de</a:t>
            </a:r>
            <a:r>
              <a:rPr sz="2133" spc="-27" dirty="0">
                <a:latin typeface="Courier New"/>
                <a:cs typeface="Courier New"/>
              </a:rPr>
              <a:t> </a:t>
            </a:r>
            <a:r>
              <a:rPr sz="2133" spc="-13" dirty="0">
                <a:latin typeface="Courier New"/>
                <a:cs typeface="Courier New"/>
              </a:rPr>
              <a:t>datos.</a:t>
            </a:r>
            <a:endParaRPr sz="2133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133">
              <a:latin typeface="Courier New"/>
              <a:cs typeface="Courier New"/>
            </a:endParaRPr>
          </a:p>
          <a:p>
            <a:pPr>
              <a:spcBef>
                <a:spcPts val="480"/>
              </a:spcBef>
            </a:pPr>
            <a:endParaRPr sz="2133">
              <a:latin typeface="Courier New"/>
              <a:cs typeface="Courier New"/>
            </a:endParaRPr>
          </a:p>
          <a:p>
            <a:pPr marL="16933"/>
            <a:r>
              <a:rPr sz="2133" dirty="0">
                <a:latin typeface="Courier New"/>
                <a:cs typeface="Courier New"/>
              </a:rPr>
              <a:t>Ejemplos:</a:t>
            </a:r>
            <a:r>
              <a:rPr sz="2133" spc="-60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Google,</a:t>
            </a:r>
            <a:r>
              <a:rPr sz="2133" spc="-47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Meta,</a:t>
            </a:r>
            <a:r>
              <a:rPr sz="2133" spc="-47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Amazon,</a:t>
            </a:r>
            <a:r>
              <a:rPr sz="2133" spc="-47" dirty="0">
                <a:latin typeface="Courier New"/>
                <a:cs typeface="Courier New"/>
              </a:rPr>
              <a:t> </a:t>
            </a:r>
            <a:r>
              <a:rPr sz="2133" spc="-13" dirty="0">
                <a:latin typeface="Courier New"/>
                <a:cs typeface="Courier New"/>
              </a:rPr>
              <a:t>Alibaba.</a:t>
            </a:r>
            <a:endParaRPr sz="2133">
              <a:latin typeface="Courier New"/>
              <a:cs typeface="Courier New"/>
            </a:endParaRPr>
          </a:p>
          <a:p>
            <a:pPr>
              <a:spcBef>
                <a:spcPts val="1693"/>
              </a:spcBef>
            </a:pPr>
            <a:endParaRPr sz="2133">
              <a:latin typeface="Courier New"/>
              <a:cs typeface="Courier New"/>
            </a:endParaRPr>
          </a:p>
          <a:p>
            <a:pPr marL="16933">
              <a:lnSpc>
                <a:spcPts val="2480"/>
              </a:lnSpc>
            </a:pPr>
            <a:r>
              <a:rPr sz="2133" dirty="0">
                <a:latin typeface="Courier New"/>
                <a:cs typeface="Courier New"/>
              </a:rPr>
              <a:t>Los</a:t>
            </a:r>
            <a:r>
              <a:rPr sz="2133" spc="-53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datos</a:t>
            </a:r>
            <a:r>
              <a:rPr sz="2133" spc="-53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permiten</a:t>
            </a:r>
            <a:r>
              <a:rPr sz="2133" spc="-53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personalizar</a:t>
            </a:r>
            <a:r>
              <a:rPr sz="2133" spc="-53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servicios,</a:t>
            </a:r>
            <a:r>
              <a:rPr sz="2133" spc="-53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anticipar</a:t>
            </a:r>
            <a:r>
              <a:rPr sz="2133" spc="-53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comportamientos</a:t>
            </a:r>
            <a:r>
              <a:rPr sz="2133" spc="-53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y</a:t>
            </a:r>
            <a:r>
              <a:rPr sz="2133" spc="-47" dirty="0">
                <a:latin typeface="Courier New"/>
                <a:cs typeface="Courier New"/>
              </a:rPr>
              <a:t> </a:t>
            </a:r>
            <a:r>
              <a:rPr sz="2133" spc="-13" dirty="0">
                <a:latin typeface="Courier New"/>
                <a:cs typeface="Courier New"/>
              </a:rPr>
              <a:t>crear</a:t>
            </a:r>
            <a:endParaRPr sz="2133">
              <a:latin typeface="Courier New"/>
              <a:cs typeface="Courier New"/>
            </a:endParaRPr>
          </a:p>
          <a:p>
            <a:pPr marL="16933">
              <a:lnSpc>
                <a:spcPts val="2480"/>
              </a:lnSpc>
            </a:pPr>
            <a:r>
              <a:rPr sz="2133" dirty="0">
                <a:latin typeface="Courier New"/>
                <a:cs typeface="Courier New"/>
              </a:rPr>
              <a:t>nuevas</a:t>
            </a:r>
            <a:r>
              <a:rPr sz="2133" spc="-33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formas</a:t>
            </a:r>
            <a:r>
              <a:rPr sz="2133" spc="-33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de</a:t>
            </a:r>
            <a:r>
              <a:rPr sz="2133" spc="-27" dirty="0">
                <a:latin typeface="Courier New"/>
                <a:cs typeface="Courier New"/>
              </a:rPr>
              <a:t> </a:t>
            </a:r>
            <a:r>
              <a:rPr sz="2133" spc="-13" dirty="0">
                <a:latin typeface="Courier New"/>
                <a:cs typeface="Courier New"/>
              </a:rPr>
              <a:t>negocio.</a:t>
            </a:r>
            <a:endParaRPr sz="2133">
              <a:latin typeface="Courier New"/>
              <a:cs typeface="Courier New"/>
            </a:endParaRPr>
          </a:p>
          <a:p>
            <a:pPr>
              <a:spcBef>
                <a:spcPts val="1707"/>
              </a:spcBef>
            </a:pPr>
            <a:endParaRPr sz="2133">
              <a:latin typeface="Courier New"/>
              <a:cs typeface="Courier New"/>
            </a:endParaRPr>
          </a:p>
          <a:p>
            <a:pPr marL="16933"/>
            <a:r>
              <a:rPr sz="2133" dirty="0">
                <a:latin typeface="Courier New"/>
                <a:cs typeface="Courier New"/>
              </a:rPr>
              <a:t>Modelos:</a:t>
            </a:r>
            <a:r>
              <a:rPr sz="2133" spc="-67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publicidad</a:t>
            </a:r>
            <a:r>
              <a:rPr sz="2133" spc="-67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segmentada,</a:t>
            </a:r>
            <a:r>
              <a:rPr sz="2133" spc="-67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suscripción,</a:t>
            </a:r>
            <a:r>
              <a:rPr sz="2133" spc="-67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analítica</a:t>
            </a:r>
            <a:r>
              <a:rPr sz="2133" spc="-67" dirty="0">
                <a:latin typeface="Courier New"/>
                <a:cs typeface="Courier New"/>
              </a:rPr>
              <a:t> </a:t>
            </a:r>
            <a:r>
              <a:rPr sz="2133" spc="-13" dirty="0">
                <a:latin typeface="Courier New"/>
                <a:cs typeface="Courier New"/>
              </a:rPr>
              <a:t>predictiva.</a:t>
            </a:r>
            <a:endParaRPr sz="2133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133">
              <a:latin typeface="Courier New"/>
              <a:cs typeface="Courier New"/>
            </a:endParaRPr>
          </a:p>
          <a:p>
            <a:pPr>
              <a:spcBef>
                <a:spcPts val="480"/>
              </a:spcBef>
            </a:pPr>
            <a:endParaRPr sz="2133">
              <a:latin typeface="Courier New"/>
              <a:cs typeface="Courier New"/>
            </a:endParaRPr>
          </a:p>
          <a:p>
            <a:pPr marL="16933"/>
            <a:r>
              <a:rPr sz="2133" dirty="0">
                <a:latin typeface="Courier New"/>
                <a:cs typeface="Courier New"/>
              </a:rPr>
              <a:t>Desafíos:</a:t>
            </a:r>
            <a:r>
              <a:rPr sz="2133" spc="-67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privacidad,</a:t>
            </a:r>
            <a:r>
              <a:rPr sz="2133" spc="-67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ética</a:t>
            </a:r>
            <a:r>
              <a:rPr sz="2133" spc="-67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algorítmica,</a:t>
            </a:r>
            <a:r>
              <a:rPr sz="2133" spc="-67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manipulación</a:t>
            </a:r>
            <a:r>
              <a:rPr sz="2133" spc="-60" dirty="0">
                <a:latin typeface="Courier New"/>
                <a:cs typeface="Courier New"/>
              </a:rPr>
              <a:t> </a:t>
            </a:r>
            <a:r>
              <a:rPr sz="2133" spc="-13" dirty="0">
                <a:latin typeface="Courier New"/>
                <a:cs typeface="Courier New"/>
              </a:rPr>
              <a:t>informativa.</a:t>
            </a:r>
            <a:endParaRPr sz="2133">
              <a:latin typeface="Courier New"/>
              <a:cs typeface="Courier New"/>
            </a:endParaRPr>
          </a:p>
          <a:p>
            <a:pPr>
              <a:spcBef>
                <a:spcPts val="1900"/>
              </a:spcBef>
            </a:pPr>
            <a:endParaRPr sz="2133">
              <a:latin typeface="Courier New"/>
              <a:cs typeface="Courier New"/>
            </a:endParaRPr>
          </a:p>
          <a:p>
            <a:pPr marL="16933" marR="821246">
              <a:lnSpc>
                <a:spcPts val="2400"/>
              </a:lnSpc>
              <a:spcBef>
                <a:spcPts val="7"/>
              </a:spcBef>
            </a:pPr>
            <a:r>
              <a:rPr sz="2133" dirty="0">
                <a:latin typeface="Courier New"/>
                <a:cs typeface="Courier New"/>
              </a:rPr>
              <a:t>Reflexión:</a:t>
            </a:r>
            <a:r>
              <a:rPr sz="2133" spc="-40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la</a:t>
            </a:r>
            <a:r>
              <a:rPr sz="2133" spc="-33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economía</a:t>
            </a:r>
            <a:r>
              <a:rPr sz="2133" spc="-40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del</a:t>
            </a:r>
            <a:r>
              <a:rPr sz="2133" spc="-33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dato</a:t>
            </a:r>
            <a:r>
              <a:rPr sz="2133" spc="-40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debe</a:t>
            </a:r>
            <a:r>
              <a:rPr sz="2133" spc="-33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evolucionar</a:t>
            </a:r>
            <a:r>
              <a:rPr sz="2133" spc="-40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hacia</a:t>
            </a:r>
            <a:r>
              <a:rPr sz="2133" spc="-33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una</a:t>
            </a:r>
            <a:r>
              <a:rPr sz="2133" spc="-40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economía</a:t>
            </a:r>
            <a:r>
              <a:rPr sz="2133" spc="-33" dirty="0">
                <a:latin typeface="Courier New"/>
                <a:cs typeface="Courier New"/>
              </a:rPr>
              <a:t> </a:t>
            </a:r>
            <a:r>
              <a:rPr sz="2133" dirty="0">
                <a:latin typeface="Courier New"/>
                <a:cs typeface="Courier New"/>
              </a:rPr>
              <a:t>de</a:t>
            </a:r>
            <a:r>
              <a:rPr sz="2133" spc="-33" dirty="0">
                <a:latin typeface="Courier New"/>
                <a:cs typeface="Courier New"/>
              </a:rPr>
              <a:t> la </a:t>
            </a:r>
            <a:r>
              <a:rPr sz="2133" spc="-13" dirty="0">
                <a:latin typeface="Courier New"/>
                <a:cs typeface="Courier New"/>
              </a:rPr>
              <a:t>confianza.</a:t>
            </a:r>
            <a:endParaRPr sz="2133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849383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0986" y="-655859"/>
            <a:ext cx="5947833" cy="4260996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ts val="5613"/>
              </a:lnSpc>
              <a:spcBef>
                <a:spcPts val="127"/>
              </a:spcBef>
            </a:pPr>
            <a:r>
              <a:rPr lang="es-ES" sz="4933" dirty="0" smtClean="0"/>
              <a:t/>
            </a:r>
            <a:br>
              <a:rPr lang="es-ES" sz="4933" dirty="0" smtClean="0"/>
            </a:br>
            <a:r>
              <a:rPr sz="4933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Economía</a:t>
            </a:r>
            <a:r>
              <a:rPr sz="4933" spc="-93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933" dirty="0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sz="4933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933" spc="-13" dirty="0">
                <a:latin typeface="Arial" panose="020B0604020202020204" pitchFamily="34" charset="0"/>
                <a:cs typeface="Arial" panose="020B0604020202020204" pitchFamily="34" charset="0"/>
              </a:rPr>
              <a:t>Propósito</a:t>
            </a:r>
            <a:endParaRPr sz="49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33" marR="25399">
              <a:lnSpc>
                <a:spcPts val="5347"/>
              </a:lnSpc>
              <a:spcBef>
                <a:spcPts val="353"/>
              </a:spcBef>
            </a:pPr>
            <a:r>
              <a:rPr sz="4933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sz="4933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933" spc="-27" dirty="0">
                <a:latin typeface="Arial" panose="020B0604020202020204" pitchFamily="34" charset="0"/>
                <a:cs typeface="Arial" panose="020B0604020202020204" pitchFamily="34" charset="0"/>
              </a:rPr>
              <a:t>Regenerativa</a:t>
            </a:r>
            <a:r>
              <a:rPr sz="4933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933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sz="4933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933" spc="-33" dirty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sz="4933" dirty="0">
                <a:latin typeface="Arial" panose="020B0604020202020204" pitchFamily="34" charset="0"/>
                <a:cs typeface="Arial" panose="020B0604020202020204" pitchFamily="34" charset="0"/>
              </a:rPr>
              <a:t>“no</a:t>
            </a:r>
            <a:r>
              <a:rPr sz="4933" spc="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933" dirty="0">
                <a:latin typeface="Arial" panose="020B0604020202020204" pitchFamily="34" charset="0"/>
                <a:cs typeface="Arial" panose="020B0604020202020204" pitchFamily="34" charset="0"/>
              </a:rPr>
              <a:t>dañar”</a:t>
            </a:r>
            <a:r>
              <a:rPr sz="4933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933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sz="4933" spc="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933" spc="-13" dirty="0">
                <a:latin typeface="Arial" panose="020B0604020202020204" pitchFamily="34" charset="0"/>
                <a:cs typeface="Arial" panose="020B0604020202020204" pitchFamily="34" charset="0"/>
              </a:rPr>
              <a:t>“reparar”</a:t>
            </a:r>
            <a:endParaRPr sz="49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20986" y="4138167"/>
            <a:ext cx="5673513" cy="4916986"/>
          </a:xfrm>
          <a:prstGeom prst="rect">
            <a:avLst/>
          </a:prstGeom>
        </p:spPr>
        <p:txBody>
          <a:bodyPr vert="horz" wrap="square" lIns="0" tIns="48259" rIns="0" bIns="0" rtlCol="0">
            <a:spAutoFit/>
          </a:bodyPr>
          <a:lstStyle/>
          <a:p>
            <a:pPr marL="321725" marR="607045" indent="-304792">
              <a:lnSpc>
                <a:spcPts val="2013"/>
              </a:lnSpc>
              <a:spcBef>
                <a:spcPts val="379"/>
              </a:spcBef>
              <a:buFont typeface="Arial MT"/>
              <a:buChar char="•"/>
              <a:tabLst>
                <a:tab pos="321725" algn="l"/>
              </a:tabLst>
            </a:pP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18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economía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sz="18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propósito</a:t>
            </a:r>
            <a:r>
              <a:rPr sz="18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18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orienta</a:t>
            </a:r>
            <a:r>
              <a:rPr sz="18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crear</a:t>
            </a:r>
            <a:r>
              <a:rPr sz="18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valor económico</a:t>
            </a:r>
            <a:r>
              <a:rPr sz="1867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sz="18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sentido</a:t>
            </a:r>
            <a:r>
              <a:rPr sz="18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humano.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 marR="343738" indent="-304792">
              <a:lnSpc>
                <a:spcPts val="2013"/>
              </a:lnSpc>
              <a:spcBef>
                <a:spcPts val="1860"/>
              </a:spcBef>
              <a:buFont typeface="Arial MT"/>
              <a:buChar char="•"/>
              <a:tabLst>
                <a:tab pos="321725" algn="l"/>
              </a:tabLst>
            </a:pP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18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propósito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18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vuelve</a:t>
            </a:r>
            <a:r>
              <a:rPr sz="1867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18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  <a:r>
              <a:rPr sz="1867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sz="18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alinea</a:t>
            </a:r>
            <a:r>
              <a:rPr sz="18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estrategia,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cultura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867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sostenibilidad.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lnSpc>
                <a:spcPts val="2127"/>
              </a:lnSpc>
              <a:spcBef>
                <a:spcPts val="1607"/>
              </a:spcBef>
              <a:buFont typeface="Arial MT"/>
              <a:buChar char="•"/>
              <a:tabLst>
                <a:tab pos="320879" algn="l"/>
              </a:tabLst>
            </a:pP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18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economía</a:t>
            </a:r>
            <a:r>
              <a:rPr sz="18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regenerativa</a:t>
            </a:r>
            <a:r>
              <a:rPr sz="18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sz="18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sz="18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paso</a:t>
            </a:r>
            <a:r>
              <a:rPr sz="18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sz="18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allá:</a:t>
            </a:r>
            <a:r>
              <a:rPr sz="18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busca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127"/>
              </a:lnSpc>
            </a:pP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restaurar</a:t>
            </a:r>
            <a:r>
              <a:rPr sz="1867" spc="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  <a:r>
              <a:rPr sz="18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sz="18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1867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sz="18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dañado.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spcBef>
                <a:spcPts val="1667"/>
              </a:spcBef>
              <a:buFont typeface="Arial MT"/>
              <a:buChar char="•"/>
              <a:tabLst>
                <a:tab pos="320879" algn="l"/>
              </a:tabLst>
            </a:pP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Ejemplos:</a:t>
            </a:r>
            <a:r>
              <a:rPr sz="18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Patagonia,</a:t>
            </a:r>
            <a:r>
              <a:rPr sz="1867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Triodos</a:t>
            </a:r>
            <a:r>
              <a:rPr sz="18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Bank,</a:t>
            </a:r>
            <a:r>
              <a:rPr sz="1867" spc="-10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sz="18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B-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Corp.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spcBef>
                <a:spcPts val="1633"/>
              </a:spcBef>
              <a:buFont typeface="Arial MT"/>
              <a:buChar char="•"/>
              <a:tabLst>
                <a:tab pos="320879" algn="l"/>
              </a:tabLst>
            </a:pP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Claves:</a:t>
            </a:r>
            <a:r>
              <a:rPr sz="18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triple</a:t>
            </a:r>
            <a:r>
              <a:rPr sz="18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impacto</a:t>
            </a:r>
            <a:r>
              <a:rPr sz="18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(económico,</a:t>
            </a:r>
            <a:r>
              <a:rPr sz="18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social,</a:t>
            </a:r>
            <a:r>
              <a:rPr sz="18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ambiental).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lnSpc>
                <a:spcPts val="2127"/>
              </a:lnSpc>
              <a:spcBef>
                <a:spcPts val="1633"/>
              </a:spcBef>
              <a:buFont typeface="Arial MT"/>
              <a:buChar char="•"/>
              <a:tabLst>
                <a:tab pos="320879" algn="l"/>
              </a:tabLst>
            </a:pP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Reflexión:</a:t>
            </a:r>
            <a:r>
              <a:rPr sz="1867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18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propósito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 no</a:t>
            </a:r>
            <a:r>
              <a:rPr sz="18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18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comunica,</a:t>
            </a:r>
            <a:r>
              <a:rPr sz="1867" spc="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18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demuestra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33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127"/>
              </a:lnSpc>
            </a:pP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sz="1867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dirty="0">
                <a:latin typeface="Arial" panose="020B0604020202020204" pitchFamily="34" charset="0"/>
                <a:cs typeface="Arial" panose="020B0604020202020204" pitchFamily="34" charset="0"/>
              </a:rPr>
              <a:t>decisiones</a:t>
            </a:r>
            <a:r>
              <a:rPr sz="18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13" dirty="0">
                <a:latin typeface="Arial" panose="020B0604020202020204" pitchFamily="34" charset="0"/>
                <a:cs typeface="Arial" panose="020B0604020202020204" pitchFamily="34" charset="0"/>
              </a:rPr>
              <a:t>diarias.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28000" y="1"/>
            <a:ext cx="8128000" cy="914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91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0986" y="299905"/>
            <a:ext cx="5842847" cy="2369110"/>
          </a:xfrm>
          <a:prstGeom prst="rect">
            <a:avLst/>
          </a:prstGeom>
        </p:spPr>
        <p:txBody>
          <a:bodyPr vert="horz" wrap="square" lIns="0" tIns="78740" rIns="0" bIns="0" rtlCol="0" anchor="ctr">
            <a:spAutoFit/>
          </a:bodyPr>
          <a:lstStyle/>
          <a:p>
            <a:pPr marL="16933" marR="6773" algn="just">
              <a:lnSpc>
                <a:spcPct val="90000"/>
              </a:lnSpc>
              <a:spcBef>
                <a:spcPts val="620"/>
              </a:spcBef>
            </a:pPr>
            <a:r>
              <a:rPr sz="4133" dirty="0">
                <a:latin typeface="Arial" panose="020B0604020202020204" pitchFamily="34" charset="0"/>
                <a:cs typeface="Arial" panose="020B0604020202020204" pitchFamily="34" charset="0"/>
              </a:rPr>
              <a:t>Economía</a:t>
            </a:r>
            <a:r>
              <a:rPr sz="4133" spc="-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133" spc="-27" dirty="0">
                <a:latin typeface="Arial" panose="020B0604020202020204" pitchFamily="34" charset="0"/>
                <a:cs typeface="Arial" panose="020B0604020202020204" pitchFamily="34" charset="0"/>
              </a:rPr>
              <a:t>Descentralizada</a:t>
            </a:r>
            <a:r>
              <a:rPr sz="4133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133" spc="-67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sz="4133" spc="-13" dirty="0">
                <a:latin typeface="Arial" panose="020B0604020202020204" pitchFamily="34" charset="0"/>
                <a:cs typeface="Arial" panose="020B0604020202020204" pitchFamily="34" charset="0"/>
              </a:rPr>
              <a:t>Blockchain</a:t>
            </a:r>
            <a:r>
              <a:rPr sz="4133" spc="-10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133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sz="4133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133" spc="-13" dirty="0">
                <a:latin typeface="Arial" panose="020B0604020202020204" pitchFamily="34" charset="0"/>
                <a:cs typeface="Arial" panose="020B0604020202020204" pitchFamily="34" charset="0"/>
              </a:rPr>
              <a:t>Confianza</a:t>
            </a:r>
            <a:r>
              <a:rPr sz="4133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133" spc="-33" dirty="0">
                <a:latin typeface="Arial" panose="020B0604020202020204" pitchFamily="34" charset="0"/>
                <a:cs typeface="Arial" panose="020B0604020202020204" pitchFamily="34" charset="0"/>
              </a:rPr>
              <a:t>sin </a:t>
            </a:r>
            <a:r>
              <a:rPr sz="4133" spc="-13" dirty="0">
                <a:latin typeface="Arial" panose="020B0604020202020204" pitchFamily="34" charset="0"/>
                <a:cs typeface="Arial" panose="020B0604020202020204" pitchFamily="34" charset="0"/>
              </a:rPr>
              <a:t>intermediarios</a:t>
            </a:r>
            <a:endParaRPr sz="4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20986" y="3814573"/>
            <a:ext cx="5903807" cy="5091223"/>
          </a:xfrm>
          <a:prstGeom prst="rect">
            <a:avLst/>
          </a:prstGeom>
        </p:spPr>
        <p:txBody>
          <a:bodyPr vert="horz" wrap="square" lIns="0" tIns="51647" rIns="0" bIns="0" rtlCol="0">
            <a:spAutoFit/>
          </a:bodyPr>
          <a:lstStyle/>
          <a:p>
            <a:pPr marL="321725" marR="99904" indent="-304792" algn="just">
              <a:lnSpc>
                <a:spcPct val="90000"/>
              </a:lnSpc>
              <a:spcBef>
                <a:spcPts val="407"/>
              </a:spcBef>
              <a:buFont typeface="Arial MT"/>
              <a:buChar char="•"/>
              <a:tabLst>
                <a:tab pos="321725" algn="l"/>
              </a:tabLst>
            </a:pP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267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descentralización</a:t>
            </a:r>
            <a:r>
              <a:rPr sz="2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económica</a:t>
            </a:r>
            <a:r>
              <a:rPr sz="22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surge</a:t>
            </a:r>
            <a:r>
              <a:rPr sz="2267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blockchain,</a:t>
            </a:r>
            <a:r>
              <a:rPr sz="22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sz="2267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sz="22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registrar</a:t>
            </a:r>
            <a:r>
              <a:rPr sz="2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transacciones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seguras</a:t>
            </a:r>
            <a:r>
              <a:rPr sz="22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sz="2267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entidades</a:t>
            </a:r>
            <a:r>
              <a:rPr sz="22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centrales.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lnSpc>
                <a:spcPts val="2573"/>
              </a:lnSpc>
              <a:spcBef>
                <a:spcPts val="1607"/>
              </a:spcBef>
              <a:buFont typeface="Arial MT"/>
              <a:buChar char="•"/>
              <a:tabLst>
                <a:tab pos="320879" algn="l"/>
              </a:tabLst>
            </a:pP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Ejemplos:</a:t>
            </a:r>
            <a:r>
              <a:rPr sz="2267" spc="-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Ethereum,</a:t>
            </a:r>
            <a:r>
              <a:rPr sz="2267" spc="-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DAOs</a:t>
            </a:r>
            <a:r>
              <a:rPr sz="22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(organizaciones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573"/>
              </a:lnSpc>
            </a:pP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autónomas</a:t>
            </a:r>
            <a:r>
              <a:rPr sz="2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descentralizadas),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27" dirty="0">
                <a:latin typeface="Arial" panose="020B0604020202020204" pitchFamily="34" charset="0"/>
                <a:cs typeface="Arial" panose="020B0604020202020204" pitchFamily="34" charset="0"/>
              </a:rPr>
              <a:t>DeFi.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lnSpc>
                <a:spcPts val="2573"/>
              </a:lnSpc>
              <a:spcBef>
                <a:spcPts val="1600"/>
              </a:spcBef>
              <a:buFont typeface="Arial MT"/>
              <a:buChar char="•"/>
              <a:tabLst>
                <a:tab pos="320879" algn="l"/>
              </a:tabLst>
            </a:pP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Impacto:</a:t>
            </a:r>
            <a:r>
              <a:rPr sz="22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transparencia,</a:t>
            </a:r>
            <a:r>
              <a:rPr sz="2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trazabilidad</a:t>
            </a:r>
            <a:r>
              <a:rPr sz="2267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67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573"/>
              </a:lnSpc>
            </a:pP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autonomía.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lnSpc>
                <a:spcPts val="2593"/>
              </a:lnSpc>
              <a:spcBef>
                <a:spcPts val="1607"/>
              </a:spcBef>
              <a:buFont typeface="Arial MT"/>
              <a:buChar char="•"/>
              <a:tabLst>
                <a:tab pos="320879" algn="l"/>
              </a:tabLst>
            </a:pP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Riesgos:</a:t>
            </a:r>
            <a:r>
              <a:rPr sz="22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especulación,</a:t>
            </a:r>
            <a:r>
              <a:rPr sz="2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volatilidad</a:t>
            </a:r>
            <a:r>
              <a:rPr sz="22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falta</a:t>
            </a:r>
            <a:r>
              <a:rPr sz="22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593"/>
              </a:lnSpc>
            </a:pP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regulación.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 marR="6773" indent="-304792" algn="just">
              <a:lnSpc>
                <a:spcPts val="2427"/>
              </a:lnSpc>
              <a:spcBef>
                <a:spcPts val="1927"/>
              </a:spcBef>
              <a:buFont typeface="Arial MT"/>
              <a:buChar char="•"/>
              <a:tabLst>
                <a:tab pos="321725" algn="l"/>
              </a:tabLst>
            </a:pP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Reflexión:</a:t>
            </a:r>
            <a:r>
              <a:rPr sz="2267" spc="-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2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economía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descentralizada</a:t>
            </a:r>
            <a:r>
              <a:rPr sz="2267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redefine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267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concepto</a:t>
            </a:r>
            <a:r>
              <a:rPr sz="2267" spc="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2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poder: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confianza</a:t>
            </a:r>
            <a:r>
              <a:rPr sz="2267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22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distribuye.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28000" y="1"/>
            <a:ext cx="8128000" cy="914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11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0241" y="1491489"/>
            <a:ext cx="6161193" cy="6161193"/>
          </a:xfrm>
          <a:custGeom>
            <a:avLst/>
            <a:gdLst/>
            <a:ahLst/>
            <a:cxnLst/>
            <a:rect l="l" t="t" r="r" b="b"/>
            <a:pathLst>
              <a:path w="4620895" h="4620895">
                <a:moveTo>
                  <a:pt x="2310384" y="0"/>
                </a:moveTo>
                <a:lnTo>
                  <a:pt x="2262047" y="495"/>
                </a:lnTo>
                <a:lnTo>
                  <a:pt x="2213952" y="1976"/>
                </a:lnTo>
                <a:lnTo>
                  <a:pt x="2166108" y="4431"/>
                </a:lnTo>
                <a:lnTo>
                  <a:pt x="2118526" y="7852"/>
                </a:lnTo>
                <a:lnTo>
                  <a:pt x="2071215" y="12229"/>
                </a:lnTo>
                <a:lnTo>
                  <a:pt x="2024184" y="17553"/>
                </a:lnTo>
                <a:lnTo>
                  <a:pt x="1977443" y="23812"/>
                </a:lnTo>
                <a:lnTo>
                  <a:pt x="1931002" y="30999"/>
                </a:lnTo>
                <a:lnTo>
                  <a:pt x="1884870" y="39103"/>
                </a:lnTo>
                <a:lnTo>
                  <a:pt x="1839058" y="48115"/>
                </a:lnTo>
                <a:lnTo>
                  <a:pt x="1793574" y="58025"/>
                </a:lnTo>
                <a:lnTo>
                  <a:pt x="1748428" y="68823"/>
                </a:lnTo>
                <a:lnTo>
                  <a:pt x="1703631" y="80499"/>
                </a:lnTo>
                <a:lnTo>
                  <a:pt x="1659191" y="93045"/>
                </a:lnTo>
                <a:lnTo>
                  <a:pt x="1615119" y="106450"/>
                </a:lnTo>
                <a:lnTo>
                  <a:pt x="1571423" y="120705"/>
                </a:lnTo>
                <a:lnTo>
                  <a:pt x="1528114" y="135800"/>
                </a:lnTo>
                <a:lnTo>
                  <a:pt x="1485201" y="151725"/>
                </a:lnTo>
                <a:lnTo>
                  <a:pt x="1442695" y="168471"/>
                </a:lnTo>
                <a:lnTo>
                  <a:pt x="1400603" y="186029"/>
                </a:lnTo>
                <a:lnTo>
                  <a:pt x="1358937" y="204388"/>
                </a:lnTo>
                <a:lnTo>
                  <a:pt x="1317706" y="223538"/>
                </a:lnTo>
                <a:lnTo>
                  <a:pt x="1276919" y="243471"/>
                </a:lnTo>
                <a:lnTo>
                  <a:pt x="1236587" y="264176"/>
                </a:lnTo>
                <a:lnTo>
                  <a:pt x="1196718" y="285645"/>
                </a:lnTo>
                <a:lnTo>
                  <a:pt x="1157323" y="307866"/>
                </a:lnTo>
                <a:lnTo>
                  <a:pt x="1118410" y="330832"/>
                </a:lnTo>
                <a:lnTo>
                  <a:pt x="1079991" y="354531"/>
                </a:lnTo>
                <a:lnTo>
                  <a:pt x="1042074" y="378954"/>
                </a:lnTo>
                <a:lnTo>
                  <a:pt x="1004669" y="404092"/>
                </a:lnTo>
                <a:lnTo>
                  <a:pt x="967785" y="429935"/>
                </a:lnTo>
                <a:lnTo>
                  <a:pt x="931433" y="456474"/>
                </a:lnTo>
                <a:lnTo>
                  <a:pt x="895622" y="483698"/>
                </a:lnTo>
                <a:lnTo>
                  <a:pt x="860362" y="511598"/>
                </a:lnTo>
                <a:lnTo>
                  <a:pt x="825662" y="540165"/>
                </a:lnTo>
                <a:lnTo>
                  <a:pt x="791531" y="569388"/>
                </a:lnTo>
                <a:lnTo>
                  <a:pt x="757981" y="599259"/>
                </a:lnTo>
                <a:lnTo>
                  <a:pt x="725019" y="629767"/>
                </a:lnTo>
                <a:lnTo>
                  <a:pt x="692657" y="660903"/>
                </a:lnTo>
                <a:lnTo>
                  <a:pt x="660903" y="692657"/>
                </a:lnTo>
                <a:lnTo>
                  <a:pt x="629767" y="725019"/>
                </a:lnTo>
                <a:lnTo>
                  <a:pt x="599259" y="757981"/>
                </a:lnTo>
                <a:lnTo>
                  <a:pt x="569388" y="791531"/>
                </a:lnTo>
                <a:lnTo>
                  <a:pt x="540165" y="825662"/>
                </a:lnTo>
                <a:lnTo>
                  <a:pt x="511598" y="860362"/>
                </a:lnTo>
                <a:lnTo>
                  <a:pt x="483698" y="895622"/>
                </a:lnTo>
                <a:lnTo>
                  <a:pt x="456474" y="931433"/>
                </a:lnTo>
                <a:lnTo>
                  <a:pt x="429935" y="967785"/>
                </a:lnTo>
                <a:lnTo>
                  <a:pt x="404092" y="1004669"/>
                </a:lnTo>
                <a:lnTo>
                  <a:pt x="378954" y="1042074"/>
                </a:lnTo>
                <a:lnTo>
                  <a:pt x="354531" y="1079991"/>
                </a:lnTo>
                <a:lnTo>
                  <a:pt x="330832" y="1118410"/>
                </a:lnTo>
                <a:lnTo>
                  <a:pt x="307866" y="1157323"/>
                </a:lnTo>
                <a:lnTo>
                  <a:pt x="285645" y="1196718"/>
                </a:lnTo>
                <a:lnTo>
                  <a:pt x="264176" y="1236587"/>
                </a:lnTo>
                <a:lnTo>
                  <a:pt x="243471" y="1276919"/>
                </a:lnTo>
                <a:lnTo>
                  <a:pt x="223538" y="1317706"/>
                </a:lnTo>
                <a:lnTo>
                  <a:pt x="204388" y="1358937"/>
                </a:lnTo>
                <a:lnTo>
                  <a:pt x="186029" y="1400603"/>
                </a:lnTo>
                <a:lnTo>
                  <a:pt x="168471" y="1442695"/>
                </a:lnTo>
                <a:lnTo>
                  <a:pt x="151725" y="1485201"/>
                </a:lnTo>
                <a:lnTo>
                  <a:pt x="135800" y="1528114"/>
                </a:lnTo>
                <a:lnTo>
                  <a:pt x="120705" y="1571423"/>
                </a:lnTo>
                <a:lnTo>
                  <a:pt x="106450" y="1615119"/>
                </a:lnTo>
                <a:lnTo>
                  <a:pt x="93045" y="1659191"/>
                </a:lnTo>
                <a:lnTo>
                  <a:pt x="80499" y="1703631"/>
                </a:lnTo>
                <a:lnTo>
                  <a:pt x="68823" y="1748428"/>
                </a:lnTo>
                <a:lnTo>
                  <a:pt x="58025" y="1793574"/>
                </a:lnTo>
                <a:lnTo>
                  <a:pt x="48115" y="1839058"/>
                </a:lnTo>
                <a:lnTo>
                  <a:pt x="39103" y="1884870"/>
                </a:lnTo>
                <a:lnTo>
                  <a:pt x="30999" y="1931002"/>
                </a:lnTo>
                <a:lnTo>
                  <a:pt x="23812" y="1977443"/>
                </a:lnTo>
                <a:lnTo>
                  <a:pt x="17553" y="2024184"/>
                </a:lnTo>
                <a:lnTo>
                  <a:pt x="12229" y="2071215"/>
                </a:lnTo>
                <a:lnTo>
                  <a:pt x="7852" y="2118526"/>
                </a:lnTo>
                <a:lnTo>
                  <a:pt x="4431" y="2166108"/>
                </a:lnTo>
                <a:lnTo>
                  <a:pt x="1976" y="2213952"/>
                </a:lnTo>
                <a:lnTo>
                  <a:pt x="495" y="2262047"/>
                </a:lnTo>
                <a:lnTo>
                  <a:pt x="0" y="2310384"/>
                </a:lnTo>
                <a:lnTo>
                  <a:pt x="495" y="2358720"/>
                </a:lnTo>
                <a:lnTo>
                  <a:pt x="1976" y="2406815"/>
                </a:lnTo>
                <a:lnTo>
                  <a:pt x="4431" y="2454659"/>
                </a:lnTo>
                <a:lnTo>
                  <a:pt x="7852" y="2502241"/>
                </a:lnTo>
                <a:lnTo>
                  <a:pt x="12229" y="2549552"/>
                </a:lnTo>
                <a:lnTo>
                  <a:pt x="17553" y="2596583"/>
                </a:lnTo>
                <a:lnTo>
                  <a:pt x="23812" y="2643324"/>
                </a:lnTo>
                <a:lnTo>
                  <a:pt x="30999" y="2689765"/>
                </a:lnTo>
                <a:lnTo>
                  <a:pt x="39103" y="2735897"/>
                </a:lnTo>
                <a:lnTo>
                  <a:pt x="48115" y="2781709"/>
                </a:lnTo>
                <a:lnTo>
                  <a:pt x="58025" y="2827193"/>
                </a:lnTo>
                <a:lnTo>
                  <a:pt x="68823" y="2872339"/>
                </a:lnTo>
                <a:lnTo>
                  <a:pt x="80499" y="2917136"/>
                </a:lnTo>
                <a:lnTo>
                  <a:pt x="93045" y="2961576"/>
                </a:lnTo>
                <a:lnTo>
                  <a:pt x="106450" y="3005648"/>
                </a:lnTo>
                <a:lnTo>
                  <a:pt x="120705" y="3049344"/>
                </a:lnTo>
                <a:lnTo>
                  <a:pt x="135800" y="3092653"/>
                </a:lnTo>
                <a:lnTo>
                  <a:pt x="151725" y="3135566"/>
                </a:lnTo>
                <a:lnTo>
                  <a:pt x="168471" y="3178072"/>
                </a:lnTo>
                <a:lnTo>
                  <a:pt x="186029" y="3220164"/>
                </a:lnTo>
                <a:lnTo>
                  <a:pt x="204388" y="3261830"/>
                </a:lnTo>
                <a:lnTo>
                  <a:pt x="223538" y="3303061"/>
                </a:lnTo>
                <a:lnTo>
                  <a:pt x="243471" y="3343848"/>
                </a:lnTo>
                <a:lnTo>
                  <a:pt x="264176" y="3384180"/>
                </a:lnTo>
                <a:lnTo>
                  <a:pt x="285645" y="3424049"/>
                </a:lnTo>
                <a:lnTo>
                  <a:pt x="307866" y="3463444"/>
                </a:lnTo>
                <a:lnTo>
                  <a:pt x="330832" y="3502357"/>
                </a:lnTo>
                <a:lnTo>
                  <a:pt x="354531" y="3540776"/>
                </a:lnTo>
                <a:lnTo>
                  <a:pt x="378954" y="3578693"/>
                </a:lnTo>
                <a:lnTo>
                  <a:pt x="404092" y="3616098"/>
                </a:lnTo>
                <a:lnTo>
                  <a:pt x="429935" y="3652982"/>
                </a:lnTo>
                <a:lnTo>
                  <a:pt x="456474" y="3689334"/>
                </a:lnTo>
                <a:lnTo>
                  <a:pt x="483698" y="3725145"/>
                </a:lnTo>
                <a:lnTo>
                  <a:pt x="511598" y="3760405"/>
                </a:lnTo>
                <a:lnTo>
                  <a:pt x="540165" y="3795105"/>
                </a:lnTo>
                <a:lnTo>
                  <a:pt x="569388" y="3829236"/>
                </a:lnTo>
                <a:lnTo>
                  <a:pt x="599259" y="3862786"/>
                </a:lnTo>
                <a:lnTo>
                  <a:pt x="629767" y="3895748"/>
                </a:lnTo>
                <a:lnTo>
                  <a:pt x="660903" y="3928110"/>
                </a:lnTo>
                <a:lnTo>
                  <a:pt x="692657" y="3959864"/>
                </a:lnTo>
                <a:lnTo>
                  <a:pt x="725019" y="3991000"/>
                </a:lnTo>
                <a:lnTo>
                  <a:pt x="757981" y="4021508"/>
                </a:lnTo>
                <a:lnTo>
                  <a:pt x="791531" y="4051379"/>
                </a:lnTo>
                <a:lnTo>
                  <a:pt x="825662" y="4080602"/>
                </a:lnTo>
                <a:lnTo>
                  <a:pt x="860362" y="4109169"/>
                </a:lnTo>
                <a:lnTo>
                  <a:pt x="895622" y="4137069"/>
                </a:lnTo>
                <a:lnTo>
                  <a:pt x="931433" y="4164293"/>
                </a:lnTo>
                <a:lnTo>
                  <a:pt x="967785" y="4190832"/>
                </a:lnTo>
                <a:lnTo>
                  <a:pt x="1004669" y="4216675"/>
                </a:lnTo>
                <a:lnTo>
                  <a:pt x="1042074" y="4241813"/>
                </a:lnTo>
                <a:lnTo>
                  <a:pt x="1079991" y="4266236"/>
                </a:lnTo>
                <a:lnTo>
                  <a:pt x="1118410" y="4289935"/>
                </a:lnTo>
                <a:lnTo>
                  <a:pt x="1157323" y="4312901"/>
                </a:lnTo>
                <a:lnTo>
                  <a:pt x="1196718" y="4335122"/>
                </a:lnTo>
                <a:lnTo>
                  <a:pt x="1236587" y="4356591"/>
                </a:lnTo>
                <a:lnTo>
                  <a:pt x="1276919" y="4377296"/>
                </a:lnTo>
                <a:lnTo>
                  <a:pt x="1317706" y="4397229"/>
                </a:lnTo>
                <a:lnTo>
                  <a:pt x="1358937" y="4416379"/>
                </a:lnTo>
                <a:lnTo>
                  <a:pt x="1400603" y="4434738"/>
                </a:lnTo>
                <a:lnTo>
                  <a:pt x="1442695" y="4452296"/>
                </a:lnTo>
                <a:lnTo>
                  <a:pt x="1485201" y="4469042"/>
                </a:lnTo>
                <a:lnTo>
                  <a:pt x="1528114" y="4484967"/>
                </a:lnTo>
                <a:lnTo>
                  <a:pt x="1571423" y="4500062"/>
                </a:lnTo>
                <a:lnTo>
                  <a:pt x="1615119" y="4514317"/>
                </a:lnTo>
                <a:lnTo>
                  <a:pt x="1659191" y="4527722"/>
                </a:lnTo>
                <a:lnTo>
                  <a:pt x="1703631" y="4540268"/>
                </a:lnTo>
                <a:lnTo>
                  <a:pt x="1748428" y="4551944"/>
                </a:lnTo>
                <a:lnTo>
                  <a:pt x="1793574" y="4562742"/>
                </a:lnTo>
                <a:lnTo>
                  <a:pt x="1839058" y="4572652"/>
                </a:lnTo>
                <a:lnTo>
                  <a:pt x="1884870" y="4581664"/>
                </a:lnTo>
                <a:lnTo>
                  <a:pt x="1931002" y="4589768"/>
                </a:lnTo>
                <a:lnTo>
                  <a:pt x="1977443" y="4596955"/>
                </a:lnTo>
                <a:lnTo>
                  <a:pt x="2024184" y="4603214"/>
                </a:lnTo>
                <a:lnTo>
                  <a:pt x="2071215" y="4608538"/>
                </a:lnTo>
                <a:lnTo>
                  <a:pt x="2118526" y="4612915"/>
                </a:lnTo>
                <a:lnTo>
                  <a:pt x="2166108" y="4616336"/>
                </a:lnTo>
                <a:lnTo>
                  <a:pt x="2213952" y="4618791"/>
                </a:lnTo>
                <a:lnTo>
                  <a:pt x="2262047" y="4620272"/>
                </a:lnTo>
                <a:lnTo>
                  <a:pt x="2310384" y="4620768"/>
                </a:lnTo>
                <a:lnTo>
                  <a:pt x="2358720" y="4620272"/>
                </a:lnTo>
                <a:lnTo>
                  <a:pt x="2406815" y="4618791"/>
                </a:lnTo>
                <a:lnTo>
                  <a:pt x="2454659" y="4616336"/>
                </a:lnTo>
                <a:lnTo>
                  <a:pt x="2502241" y="4612915"/>
                </a:lnTo>
                <a:lnTo>
                  <a:pt x="2549552" y="4608538"/>
                </a:lnTo>
                <a:lnTo>
                  <a:pt x="2596583" y="4603214"/>
                </a:lnTo>
                <a:lnTo>
                  <a:pt x="2643324" y="4596955"/>
                </a:lnTo>
                <a:lnTo>
                  <a:pt x="2689765" y="4589768"/>
                </a:lnTo>
                <a:lnTo>
                  <a:pt x="2735897" y="4581664"/>
                </a:lnTo>
                <a:lnTo>
                  <a:pt x="2781709" y="4572652"/>
                </a:lnTo>
                <a:lnTo>
                  <a:pt x="2827193" y="4562742"/>
                </a:lnTo>
                <a:lnTo>
                  <a:pt x="2872339" y="4551944"/>
                </a:lnTo>
                <a:lnTo>
                  <a:pt x="2917136" y="4540268"/>
                </a:lnTo>
                <a:lnTo>
                  <a:pt x="2961576" y="4527722"/>
                </a:lnTo>
                <a:lnTo>
                  <a:pt x="3005648" y="4514317"/>
                </a:lnTo>
                <a:lnTo>
                  <a:pt x="3049344" y="4500062"/>
                </a:lnTo>
                <a:lnTo>
                  <a:pt x="3092653" y="4484967"/>
                </a:lnTo>
                <a:lnTo>
                  <a:pt x="3135566" y="4469042"/>
                </a:lnTo>
                <a:lnTo>
                  <a:pt x="3178072" y="4452296"/>
                </a:lnTo>
                <a:lnTo>
                  <a:pt x="3220164" y="4434738"/>
                </a:lnTo>
                <a:lnTo>
                  <a:pt x="3261830" y="4416379"/>
                </a:lnTo>
                <a:lnTo>
                  <a:pt x="3303061" y="4397229"/>
                </a:lnTo>
                <a:lnTo>
                  <a:pt x="3343848" y="4377296"/>
                </a:lnTo>
                <a:lnTo>
                  <a:pt x="3384180" y="4356591"/>
                </a:lnTo>
                <a:lnTo>
                  <a:pt x="3424049" y="4335122"/>
                </a:lnTo>
                <a:lnTo>
                  <a:pt x="3463444" y="4312901"/>
                </a:lnTo>
                <a:lnTo>
                  <a:pt x="3502357" y="4289935"/>
                </a:lnTo>
                <a:lnTo>
                  <a:pt x="3540776" y="4266236"/>
                </a:lnTo>
                <a:lnTo>
                  <a:pt x="3578693" y="4241813"/>
                </a:lnTo>
                <a:lnTo>
                  <a:pt x="3616098" y="4216675"/>
                </a:lnTo>
                <a:lnTo>
                  <a:pt x="3652982" y="4190832"/>
                </a:lnTo>
                <a:lnTo>
                  <a:pt x="3689334" y="4164293"/>
                </a:lnTo>
                <a:lnTo>
                  <a:pt x="3725145" y="4137069"/>
                </a:lnTo>
                <a:lnTo>
                  <a:pt x="3760405" y="4109169"/>
                </a:lnTo>
                <a:lnTo>
                  <a:pt x="3795105" y="4080602"/>
                </a:lnTo>
                <a:lnTo>
                  <a:pt x="3829236" y="4051379"/>
                </a:lnTo>
                <a:lnTo>
                  <a:pt x="3862786" y="4021508"/>
                </a:lnTo>
                <a:lnTo>
                  <a:pt x="3895748" y="3991000"/>
                </a:lnTo>
                <a:lnTo>
                  <a:pt x="3928110" y="3959864"/>
                </a:lnTo>
                <a:lnTo>
                  <a:pt x="3959864" y="3928110"/>
                </a:lnTo>
                <a:lnTo>
                  <a:pt x="3991000" y="3895748"/>
                </a:lnTo>
                <a:lnTo>
                  <a:pt x="4021508" y="3862786"/>
                </a:lnTo>
                <a:lnTo>
                  <a:pt x="4051379" y="3829236"/>
                </a:lnTo>
                <a:lnTo>
                  <a:pt x="4080602" y="3795105"/>
                </a:lnTo>
                <a:lnTo>
                  <a:pt x="4109169" y="3760405"/>
                </a:lnTo>
                <a:lnTo>
                  <a:pt x="4137069" y="3725145"/>
                </a:lnTo>
                <a:lnTo>
                  <a:pt x="4164293" y="3689334"/>
                </a:lnTo>
                <a:lnTo>
                  <a:pt x="4190832" y="3652982"/>
                </a:lnTo>
                <a:lnTo>
                  <a:pt x="4216675" y="3616098"/>
                </a:lnTo>
                <a:lnTo>
                  <a:pt x="4241813" y="3578693"/>
                </a:lnTo>
                <a:lnTo>
                  <a:pt x="4266236" y="3540776"/>
                </a:lnTo>
                <a:lnTo>
                  <a:pt x="4289935" y="3502357"/>
                </a:lnTo>
                <a:lnTo>
                  <a:pt x="4312901" y="3463444"/>
                </a:lnTo>
                <a:lnTo>
                  <a:pt x="4335122" y="3424049"/>
                </a:lnTo>
                <a:lnTo>
                  <a:pt x="4356591" y="3384180"/>
                </a:lnTo>
                <a:lnTo>
                  <a:pt x="4377296" y="3343848"/>
                </a:lnTo>
                <a:lnTo>
                  <a:pt x="4397229" y="3303061"/>
                </a:lnTo>
                <a:lnTo>
                  <a:pt x="4416379" y="3261830"/>
                </a:lnTo>
                <a:lnTo>
                  <a:pt x="4434738" y="3220164"/>
                </a:lnTo>
                <a:lnTo>
                  <a:pt x="4452296" y="3178072"/>
                </a:lnTo>
                <a:lnTo>
                  <a:pt x="4469042" y="3135566"/>
                </a:lnTo>
                <a:lnTo>
                  <a:pt x="4484967" y="3092653"/>
                </a:lnTo>
                <a:lnTo>
                  <a:pt x="4500062" y="3049344"/>
                </a:lnTo>
                <a:lnTo>
                  <a:pt x="4514317" y="3005648"/>
                </a:lnTo>
                <a:lnTo>
                  <a:pt x="4527722" y="2961576"/>
                </a:lnTo>
                <a:lnTo>
                  <a:pt x="4540268" y="2917136"/>
                </a:lnTo>
                <a:lnTo>
                  <a:pt x="4551944" y="2872339"/>
                </a:lnTo>
                <a:lnTo>
                  <a:pt x="4562742" y="2827193"/>
                </a:lnTo>
                <a:lnTo>
                  <a:pt x="4572652" y="2781709"/>
                </a:lnTo>
                <a:lnTo>
                  <a:pt x="4581664" y="2735897"/>
                </a:lnTo>
                <a:lnTo>
                  <a:pt x="4589768" y="2689765"/>
                </a:lnTo>
                <a:lnTo>
                  <a:pt x="4596955" y="2643324"/>
                </a:lnTo>
                <a:lnTo>
                  <a:pt x="4603214" y="2596583"/>
                </a:lnTo>
                <a:lnTo>
                  <a:pt x="4608538" y="2549552"/>
                </a:lnTo>
                <a:lnTo>
                  <a:pt x="4612915" y="2502241"/>
                </a:lnTo>
                <a:lnTo>
                  <a:pt x="4616336" y="2454659"/>
                </a:lnTo>
                <a:lnTo>
                  <a:pt x="4618791" y="2406815"/>
                </a:lnTo>
                <a:lnTo>
                  <a:pt x="4620272" y="2358720"/>
                </a:lnTo>
                <a:lnTo>
                  <a:pt x="4620768" y="2310384"/>
                </a:lnTo>
                <a:lnTo>
                  <a:pt x="4620272" y="2262047"/>
                </a:lnTo>
                <a:lnTo>
                  <a:pt x="4618791" y="2213952"/>
                </a:lnTo>
                <a:lnTo>
                  <a:pt x="4616336" y="2166108"/>
                </a:lnTo>
                <a:lnTo>
                  <a:pt x="4612915" y="2118526"/>
                </a:lnTo>
                <a:lnTo>
                  <a:pt x="4608538" y="2071215"/>
                </a:lnTo>
                <a:lnTo>
                  <a:pt x="4603214" y="2024184"/>
                </a:lnTo>
                <a:lnTo>
                  <a:pt x="4596955" y="1977443"/>
                </a:lnTo>
                <a:lnTo>
                  <a:pt x="4589768" y="1931002"/>
                </a:lnTo>
                <a:lnTo>
                  <a:pt x="4581664" y="1884870"/>
                </a:lnTo>
                <a:lnTo>
                  <a:pt x="4572652" y="1839058"/>
                </a:lnTo>
                <a:lnTo>
                  <a:pt x="4562742" y="1793574"/>
                </a:lnTo>
                <a:lnTo>
                  <a:pt x="4551944" y="1748428"/>
                </a:lnTo>
                <a:lnTo>
                  <a:pt x="4540268" y="1703631"/>
                </a:lnTo>
                <a:lnTo>
                  <a:pt x="4527722" y="1659191"/>
                </a:lnTo>
                <a:lnTo>
                  <a:pt x="4514317" y="1615119"/>
                </a:lnTo>
                <a:lnTo>
                  <a:pt x="4500062" y="1571423"/>
                </a:lnTo>
                <a:lnTo>
                  <a:pt x="4484967" y="1528114"/>
                </a:lnTo>
                <a:lnTo>
                  <a:pt x="4469042" y="1485201"/>
                </a:lnTo>
                <a:lnTo>
                  <a:pt x="4452296" y="1442695"/>
                </a:lnTo>
                <a:lnTo>
                  <a:pt x="4434738" y="1400603"/>
                </a:lnTo>
                <a:lnTo>
                  <a:pt x="4416379" y="1358937"/>
                </a:lnTo>
                <a:lnTo>
                  <a:pt x="4397229" y="1317706"/>
                </a:lnTo>
                <a:lnTo>
                  <a:pt x="4377296" y="1276919"/>
                </a:lnTo>
                <a:lnTo>
                  <a:pt x="4356591" y="1236587"/>
                </a:lnTo>
                <a:lnTo>
                  <a:pt x="4335122" y="1196718"/>
                </a:lnTo>
                <a:lnTo>
                  <a:pt x="4312901" y="1157323"/>
                </a:lnTo>
                <a:lnTo>
                  <a:pt x="4289935" y="1118410"/>
                </a:lnTo>
                <a:lnTo>
                  <a:pt x="4266236" y="1079991"/>
                </a:lnTo>
                <a:lnTo>
                  <a:pt x="4241813" y="1042074"/>
                </a:lnTo>
                <a:lnTo>
                  <a:pt x="4216675" y="1004669"/>
                </a:lnTo>
                <a:lnTo>
                  <a:pt x="4190832" y="967785"/>
                </a:lnTo>
                <a:lnTo>
                  <a:pt x="4164293" y="931433"/>
                </a:lnTo>
                <a:lnTo>
                  <a:pt x="4137069" y="895622"/>
                </a:lnTo>
                <a:lnTo>
                  <a:pt x="4109169" y="860362"/>
                </a:lnTo>
                <a:lnTo>
                  <a:pt x="4080602" y="825662"/>
                </a:lnTo>
                <a:lnTo>
                  <a:pt x="4051379" y="791531"/>
                </a:lnTo>
                <a:lnTo>
                  <a:pt x="4021508" y="757981"/>
                </a:lnTo>
                <a:lnTo>
                  <a:pt x="3991000" y="725019"/>
                </a:lnTo>
                <a:lnTo>
                  <a:pt x="3959864" y="692657"/>
                </a:lnTo>
                <a:lnTo>
                  <a:pt x="3928110" y="660903"/>
                </a:lnTo>
                <a:lnTo>
                  <a:pt x="3895748" y="629767"/>
                </a:lnTo>
                <a:lnTo>
                  <a:pt x="3862786" y="599259"/>
                </a:lnTo>
                <a:lnTo>
                  <a:pt x="3829236" y="569388"/>
                </a:lnTo>
                <a:lnTo>
                  <a:pt x="3795105" y="540165"/>
                </a:lnTo>
                <a:lnTo>
                  <a:pt x="3760405" y="511598"/>
                </a:lnTo>
                <a:lnTo>
                  <a:pt x="3725145" y="483698"/>
                </a:lnTo>
                <a:lnTo>
                  <a:pt x="3689334" y="456474"/>
                </a:lnTo>
                <a:lnTo>
                  <a:pt x="3652982" y="429935"/>
                </a:lnTo>
                <a:lnTo>
                  <a:pt x="3616098" y="404092"/>
                </a:lnTo>
                <a:lnTo>
                  <a:pt x="3578693" y="378954"/>
                </a:lnTo>
                <a:lnTo>
                  <a:pt x="3540776" y="354531"/>
                </a:lnTo>
                <a:lnTo>
                  <a:pt x="3502357" y="330832"/>
                </a:lnTo>
                <a:lnTo>
                  <a:pt x="3463444" y="307866"/>
                </a:lnTo>
                <a:lnTo>
                  <a:pt x="3424049" y="285645"/>
                </a:lnTo>
                <a:lnTo>
                  <a:pt x="3384180" y="264176"/>
                </a:lnTo>
                <a:lnTo>
                  <a:pt x="3343848" y="243471"/>
                </a:lnTo>
                <a:lnTo>
                  <a:pt x="3303061" y="223538"/>
                </a:lnTo>
                <a:lnTo>
                  <a:pt x="3261830" y="204388"/>
                </a:lnTo>
                <a:lnTo>
                  <a:pt x="3220164" y="186029"/>
                </a:lnTo>
                <a:lnTo>
                  <a:pt x="3178072" y="168471"/>
                </a:lnTo>
                <a:lnTo>
                  <a:pt x="3135566" y="151725"/>
                </a:lnTo>
                <a:lnTo>
                  <a:pt x="3092653" y="135800"/>
                </a:lnTo>
                <a:lnTo>
                  <a:pt x="3049344" y="120705"/>
                </a:lnTo>
                <a:lnTo>
                  <a:pt x="3005648" y="106450"/>
                </a:lnTo>
                <a:lnTo>
                  <a:pt x="2961576" y="93045"/>
                </a:lnTo>
                <a:lnTo>
                  <a:pt x="2917136" y="80499"/>
                </a:lnTo>
                <a:lnTo>
                  <a:pt x="2872339" y="68823"/>
                </a:lnTo>
                <a:lnTo>
                  <a:pt x="2827193" y="58025"/>
                </a:lnTo>
                <a:lnTo>
                  <a:pt x="2781709" y="48115"/>
                </a:lnTo>
                <a:lnTo>
                  <a:pt x="2735897" y="39103"/>
                </a:lnTo>
                <a:lnTo>
                  <a:pt x="2689765" y="30999"/>
                </a:lnTo>
                <a:lnTo>
                  <a:pt x="2643324" y="23812"/>
                </a:lnTo>
                <a:lnTo>
                  <a:pt x="2596583" y="17553"/>
                </a:lnTo>
                <a:lnTo>
                  <a:pt x="2549552" y="12229"/>
                </a:lnTo>
                <a:lnTo>
                  <a:pt x="2502241" y="7852"/>
                </a:lnTo>
                <a:lnTo>
                  <a:pt x="2454659" y="4431"/>
                </a:lnTo>
                <a:lnTo>
                  <a:pt x="2406815" y="1976"/>
                </a:lnTo>
                <a:lnTo>
                  <a:pt x="2358720" y="495"/>
                </a:lnTo>
                <a:lnTo>
                  <a:pt x="2310384" y="0"/>
                </a:lnTo>
                <a:close/>
              </a:path>
            </a:pathLst>
          </a:custGeom>
          <a:solidFill>
            <a:srgbClr val="E97031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666782" y="3125826"/>
            <a:ext cx="4086860" cy="2750667"/>
          </a:xfrm>
          <a:prstGeom prst="rect">
            <a:avLst/>
          </a:prstGeom>
        </p:spPr>
        <p:txBody>
          <a:bodyPr vert="horz" wrap="square" lIns="0" tIns="90593" rIns="0" bIns="0" rtlCol="0">
            <a:spAutoFit/>
          </a:bodyPr>
          <a:lstStyle/>
          <a:p>
            <a:pPr marL="16933" marR="6773">
              <a:lnSpc>
                <a:spcPct val="90000"/>
              </a:lnSpc>
              <a:spcBef>
                <a:spcPts val="713"/>
              </a:spcBef>
            </a:pPr>
            <a:r>
              <a:rPr sz="4800" dirty="0">
                <a:solidFill>
                  <a:srgbClr val="FFFFFF"/>
                </a:solidFill>
                <a:latin typeface="Calibri Light"/>
                <a:cs typeface="Calibri Light"/>
              </a:rPr>
              <a:t>Gig</a:t>
            </a:r>
            <a:r>
              <a:rPr sz="4800" spc="-133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800" spc="-13" dirty="0">
                <a:solidFill>
                  <a:srgbClr val="FFFFFF"/>
                </a:solidFill>
                <a:latin typeface="Calibri Light"/>
                <a:cs typeface="Calibri Light"/>
              </a:rPr>
              <a:t>Economy</a:t>
            </a:r>
            <a:r>
              <a:rPr sz="4800" spc="-152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800" spc="-67" dirty="0">
                <a:solidFill>
                  <a:srgbClr val="FFFFFF"/>
                </a:solidFill>
                <a:latin typeface="Calibri Light"/>
                <a:cs typeface="Calibri Light"/>
              </a:rPr>
              <a:t>— </a:t>
            </a:r>
            <a:r>
              <a:rPr sz="4800" dirty="0">
                <a:solidFill>
                  <a:srgbClr val="FFFFFF"/>
                </a:solidFill>
                <a:latin typeface="Calibri Light"/>
                <a:cs typeface="Calibri Light"/>
              </a:rPr>
              <a:t>El</a:t>
            </a:r>
            <a:r>
              <a:rPr sz="4800" spc="-33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800" spc="-13" dirty="0">
                <a:solidFill>
                  <a:srgbClr val="FFFFFF"/>
                </a:solidFill>
                <a:latin typeface="Calibri Light"/>
                <a:cs typeface="Calibri Light"/>
              </a:rPr>
              <a:t>trabajo </a:t>
            </a:r>
            <a:r>
              <a:rPr sz="4800" spc="-27" dirty="0">
                <a:solidFill>
                  <a:srgbClr val="FFFFFF"/>
                </a:solidFill>
                <a:latin typeface="Calibri Light"/>
                <a:cs typeface="Calibri Light"/>
              </a:rPr>
              <a:t>fragmentado</a:t>
            </a:r>
            <a:r>
              <a:rPr sz="4800" spc="-167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800" spc="-33" dirty="0">
                <a:solidFill>
                  <a:srgbClr val="FFFFFF"/>
                </a:solidFill>
                <a:latin typeface="Calibri Light"/>
                <a:cs typeface="Calibri Light"/>
              </a:rPr>
              <a:t>del </a:t>
            </a:r>
            <a:r>
              <a:rPr sz="4800" dirty="0">
                <a:solidFill>
                  <a:srgbClr val="FFFFFF"/>
                </a:solidFill>
                <a:latin typeface="Calibri Light"/>
                <a:cs typeface="Calibri Light"/>
              </a:rPr>
              <a:t>siglo</a:t>
            </a:r>
            <a:r>
              <a:rPr sz="4800" spc="-53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800" spc="-33" dirty="0">
                <a:solidFill>
                  <a:srgbClr val="FFFFFF"/>
                </a:solidFill>
                <a:latin typeface="Calibri Light"/>
                <a:cs typeface="Calibri Light"/>
              </a:rPr>
              <a:t>XXI</a:t>
            </a:r>
            <a:endParaRPr sz="4800">
              <a:latin typeface="Calibri Light"/>
              <a:cs typeface="Calibr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92998" y="1254817"/>
            <a:ext cx="3169073" cy="1987127"/>
          </a:xfrm>
          <a:custGeom>
            <a:avLst/>
            <a:gdLst/>
            <a:ahLst/>
            <a:cxnLst/>
            <a:rect l="l" t="t" r="r" b="b"/>
            <a:pathLst>
              <a:path w="2376804" h="1490345">
                <a:moveTo>
                  <a:pt x="0" y="288755"/>
                </a:moveTo>
                <a:lnTo>
                  <a:pt x="39458" y="260804"/>
                </a:lnTo>
                <a:lnTo>
                  <a:pt x="79505" y="234304"/>
                </a:lnTo>
                <a:lnTo>
                  <a:pt x="120109" y="209253"/>
                </a:lnTo>
                <a:lnTo>
                  <a:pt x="161236" y="185644"/>
                </a:lnTo>
                <a:lnTo>
                  <a:pt x="202855" y="163472"/>
                </a:lnTo>
                <a:lnTo>
                  <a:pt x="244933" y="142733"/>
                </a:lnTo>
                <a:lnTo>
                  <a:pt x="287437" y="123421"/>
                </a:lnTo>
                <a:lnTo>
                  <a:pt x="330336" y="105532"/>
                </a:lnTo>
                <a:lnTo>
                  <a:pt x="373596" y="89060"/>
                </a:lnTo>
                <a:lnTo>
                  <a:pt x="417187" y="74001"/>
                </a:lnTo>
                <a:lnTo>
                  <a:pt x="461074" y="60350"/>
                </a:lnTo>
                <a:lnTo>
                  <a:pt x="505225" y="48101"/>
                </a:lnTo>
                <a:lnTo>
                  <a:pt x="549609" y="37249"/>
                </a:lnTo>
                <a:lnTo>
                  <a:pt x="594193" y="27790"/>
                </a:lnTo>
                <a:lnTo>
                  <a:pt x="638944" y="19719"/>
                </a:lnTo>
                <a:lnTo>
                  <a:pt x="683831" y="13030"/>
                </a:lnTo>
                <a:lnTo>
                  <a:pt x="728820" y="7718"/>
                </a:lnTo>
                <a:lnTo>
                  <a:pt x="773879" y="3780"/>
                </a:lnTo>
                <a:lnTo>
                  <a:pt x="818976" y="1208"/>
                </a:lnTo>
                <a:lnTo>
                  <a:pt x="864078" y="0"/>
                </a:lnTo>
                <a:lnTo>
                  <a:pt x="909153" y="148"/>
                </a:lnTo>
                <a:lnTo>
                  <a:pt x="954169" y="1650"/>
                </a:lnTo>
                <a:lnTo>
                  <a:pt x="999093" y="4498"/>
                </a:lnTo>
                <a:lnTo>
                  <a:pt x="1043893" y="8690"/>
                </a:lnTo>
                <a:lnTo>
                  <a:pt x="1088536" y="14219"/>
                </a:lnTo>
                <a:lnTo>
                  <a:pt x="1132991" y="21080"/>
                </a:lnTo>
                <a:lnTo>
                  <a:pt x="1177223" y="29269"/>
                </a:lnTo>
                <a:lnTo>
                  <a:pt x="1221202" y="38781"/>
                </a:lnTo>
                <a:lnTo>
                  <a:pt x="1264895" y="49610"/>
                </a:lnTo>
                <a:lnTo>
                  <a:pt x="1308269" y="61752"/>
                </a:lnTo>
                <a:lnTo>
                  <a:pt x="1351292" y="75201"/>
                </a:lnTo>
                <a:lnTo>
                  <a:pt x="1393932" y="89953"/>
                </a:lnTo>
                <a:lnTo>
                  <a:pt x="1436156" y="106003"/>
                </a:lnTo>
                <a:lnTo>
                  <a:pt x="1477931" y="123345"/>
                </a:lnTo>
                <a:lnTo>
                  <a:pt x="1519226" y="141975"/>
                </a:lnTo>
                <a:lnTo>
                  <a:pt x="1560008" y="161887"/>
                </a:lnTo>
                <a:lnTo>
                  <a:pt x="1600245" y="183077"/>
                </a:lnTo>
                <a:lnTo>
                  <a:pt x="1639903" y="205539"/>
                </a:lnTo>
                <a:lnTo>
                  <a:pt x="1678951" y="229269"/>
                </a:lnTo>
                <a:lnTo>
                  <a:pt x="1717357" y="254262"/>
                </a:lnTo>
                <a:lnTo>
                  <a:pt x="1755087" y="280512"/>
                </a:lnTo>
                <a:lnTo>
                  <a:pt x="1792110" y="308014"/>
                </a:lnTo>
                <a:lnTo>
                  <a:pt x="1828393" y="336765"/>
                </a:lnTo>
                <a:lnTo>
                  <a:pt x="1863904" y="366758"/>
                </a:lnTo>
                <a:lnTo>
                  <a:pt x="1898610" y="397988"/>
                </a:lnTo>
                <a:lnTo>
                  <a:pt x="1932479" y="430451"/>
                </a:lnTo>
                <a:lnTo>
                  <a:pt x="1965479" y="464142"/>
                </a:lnTo>
                <a:lnTo>
                  <a:pt x="1997576" y="499056"/>
                </a:lnTo>
                <a:lnTo>
                  <a:pt x="2028740" y="535187"/>
                </a:lnTo>
                <a:lnTo>
                  <a:pt x="2058936" y="572530"/>
                </a:lnTo>
                <a:lnTo>
                  <a:pt x="2088133" y="611081"/>
                </a:lnTo>
                <a:lnTo>
                  <a:pt x="2116898" y="651779"/>
                </a:lnTo>
                <a:lnTo>
                  <a:pt x="2144230" y="693313"/>
                </a:lnTo>
                <a:lnTo>
                  <a:pt x="2170114" y="735645"/>
                </a:lnTo>
                <a:lnTo>
                  <a:pt x="2194539" y="778737"/>
                </a:lnTo>
                <a:lnTo>
                  <a:pt x="2217490" y="822549"/>
                </a:lnTo>
                <a:lnTo>
                  <a:pt x="2238956" y="867043"/>
                </a:lnTo>
                <a:lnTo>
                  <a:pt x="2258922" y="912180"/>
                </a:lnTo>
                <a:lnTo>
                  <a:pt x="2277376" y="957920"/>
                </a:lnTo>
                <a:lnTo>
                  <a:pt x="2294304" y="1004226"/>
                </a:lnTo>
                <a:lnTo>
                  <a:pt x="2309694" y="1051057"/>
                </a:lnTo>
                <a:lnTo>
                  <a:pt x="2323532" y="1098375"/>
                </a:lnTo>
                <a:lnTo>
                  <a:pt x="2335805" y="1146142"/>
                </a:lnTo>
                <a:lnTo>
                  <a:pt x="2346501" y="1194318"/>
                </a:lnTo>
                <a:lnTo>
                  <a:pt x="2355605" y="1242865"/>
                </a:lnTo>
                <a:lnTo>
                  <a:pt x="2363106" y="1291743"/>
                </a:lnTo>
                <a:lnTo>
                  <a:pt x="2368989" y="1340914"/>
                </a:lnTo>
                <a:lnTo>
                  <a:pt x="2373242" y="1390339"/>
                </a:lnTo>
                <a:lnTo>
                  <a:pt x="2375852" y="1439978"/>
                </a:lnTo>
                <a:lnTo>
                  <a:pt x="2376804" y="1489794"/>
                </a:lnTo>
              </a:path>
            </a:pathLst>
          </a:custGeom>
          <a:ln w="127000">
            <a:solidFill>
              <a:srgbClr val="0E9ED4"/>
            </a:solidFill>
            <a:prstDash val="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/>
          <p:nvPr/>
        </p:nvSpPr>
        <p:spPr>
          <a:xfrm>
            <a:off x="1215136" y="6376415"/>
            <a:ext cx="728133" cy="728133"/>
          </a:xfrm>
          <a:custGeom>
            <a:avLst/>
            <a:gdLst/>
            <a:ahLst/>
            <a:cxnLst/>
            <a:rect l="l" t="t" r="r" b="b"/>
            <a:pathLst>
              <a:path w="546100" h="546100">
                <a:moveTo>
                  <a:pt x="272795" y="0"/>
                </a:moveTo>
                <a:lnTo>
                  <a:pt x="223760" y="4396"/>
                </a:lnTo>
                <a:lnTo>
                  <a:pt x="177609" y="17071"/>
                </a:lnTo>
                <a:lnTo>
                  <a:pt x="135111" y="37253"/>
                </a:lnTo>
                <a:lnTo>
                  <a:pt x="97037" y="64171"/>
                </a:lnTo>
                <a:lnTo>
                  <a:pt x="64158" y="97053"/>
                </a:lnTo>
                <a:lnTo>
                  <a:pt x="37244" y="135127"/>
                </a:lnTo>
                <a:lnTo>
                  <a:pt x="17066" y="177624"/>
                </a:lnTo>
                <a:lnTo>
                  <a:pt x="4395" y="223770"/>
                </a:lnTo>
                <a:lnTo>
                  <a:pt x="0" y="272795"/>
                </a:lnTo>
                <a:lnTo>
                  <a:pt x="4395" y="321821"/>
                </a:lnTo>
                <a:lnTo>
                  <a:pt x="17066" y="367967"/>
                </a:lnTo>
                <a:lnTo>
                  <a:pt x="37244" y="410464"/>
                </a:lnTo>
                <a:lnTo>
                  <a:pt x="64158" y="448538"/>
                </a:lnTo>
                <a:lnTo>
                  <a:pt x="97037" y="481420"/>
                </a:lnTo>
                <a:lnTo>
                  <a:pt x="135111" y="508338"/>
                </a:lnTo>
                <a:lnTo>
                  <a:pt x="177609" y="528520"/>
                </a:lnTo>
                <a:lnTo>
                  <a:pt x="223760" y="541195"/>
                </a:lnTo>
                <a:lnTo>
                  <a:pt x="272795" y="545591"/>
                </a:lnTo>
                <a:lnTo>
                  <a:pt x="321821" y="541195"/>
                </a:lnTo>
                <a:lnTo>
                  <a:pt x="367967" y="528520"/>
                </a:lnTo>
                <a:lnTo>
                  <a:pt x="410464" y="508338"/>
                </a:lnTo>
                <a:lnTo>
                  <a:pt x="448538" y="481420"/>
                </a:lnTo>
                <a:lnTo>
                  <a:pt x="481420" y="448538"/>
                </a:lnTo>
                <a:lnTo>
                  <a:pt x="508338" y="410464"/>
                </a:lnTo>
                <a:lnTo>
                  <a:pt x="528520" y="367967"/>
                </a:lnTo>
                <a:lnTo>
                  <a:pt x="541195" y="321821"/>
                </a:lnTo>
                <a:lnTo>
                  <a:pt x="545591" y="272795"/>
                </a:lnTo>
                <a:lnTo>
                  <a:pt x="541195" y="223770"/>
                </a:lnTo>
                <a:lnTo>
                  <a:pt x="528520" y="177624"/>
                </a:lnTo>
                <a:lnTo>
                  <a:pt x="508338" y="135127"/>
                </a:lnTo>
                <a:lnTo>
                  <a:pt x="481420" y="97053"/>
                </a:lnTo>
                <a:lnTo>
                  <a:pt x="448538" y="64171"/>
                </a:lnTo>
                <a:lnTo>
                  <a:pt x="410463" y="37253"/>
                </a:lnTo>
                <a:lnTo>
                  <a:pt x="367967" y="17071"/>
                </a:lnTo>
                <a:lnTo>
                  <a:pt x="321821" y="4396"/>
                </a:lnTo>
                <a:lnTo>
                  <a:pt x="272795" y="0"/>
                </a:lnTo>
                <a:close/>
              </a:path>
            </a:pathLst>
          </a:custGeom>
          <a:solidFill>
            <a:srgbClr val="9F2B92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7266939" y="2022450"/>
            <a:ext cx="6934200" cy="286950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21725" marR="684090" indent="-304792">
              <a:lnSpc>
                <a:spcPct val="90000"/>
              </a:lnSpc>
              <a:spcBef>
                <a:spcPts val="420"/>
              </a:spcBef>
              <a:buFont typeface="Arial MT"/>
              <a:buChar char="•"/>
              <a:tabLst>
                <a:tab pos="321725" algn="l"/>
              </a:tabLst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400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gig</a:t>
            </a:r>
            <a:r>
              <a:rPr sz="2400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  <a:r>
              <a:rPr sz="2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2400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basa</a:t>
            </a:r>
            <a:r>
              <a:rPr sz="2400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tareas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puntuales</a:t>
            </a:r>
            <a:r>
              <a:rPr sz="2400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67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sz="2400" spc="-13" dirty="0">
                <a:latin typeface="Arial" panose="020B0604020202020204" pitchFamily="34" charset="0"/>
                <a:cs typeface="Arial" panose="020B0604020202020204" pitchFamily="34" charset="0"/>
              </a:rPr>
              <a:t>proyectos</a:t>
            </a:r>
            <a:r>
              <a:rPr sz="2400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cortos,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3" dirty="0">
                <a:latin typeface="Arial" panose="020B0604020202020204" pitchFamily="34" charset="0"/>
                <a:cs typeface="Arial" panose="020B0604020202020204" pitchFamily="34" charset="0"/>
              </a:rPr>
              <a:t>generalmente</a:t>
            </a:r>
            <a:r>
              <a:rPr sz="2400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3" dirty="0">
                <a:latin typeface="Arial" panose="020B0604020202020204" pitchFamily="34" charset="0"/>
                <a:cs typeface="Arial" panose="020B0604020202020204" pitchFamily="34" charset="0"/>
              </a:rPr>
              <a:t>gestionados</a:t>
            </a:r>
            <a:r>
              <a:rPr sz="2400" spc="-33" dirty="0"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sz="2400" spc="-13" dirty="0">
                <a:latin typeface="Arial" panose="020B0604020202020204" pitchFamily="34" charset="0"/>
                <a:cs typeface="Arial" panose="020B0604020202020204" pitchFamily="34" charset="0"/>
              </a:rPr>
              <a:t>plataformas.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spcBef>
                <a:spcPts val="1607"/>
              </a:spcBef>
              <a:buFont typeface="Arial MT"/>
              <a:buChar char="•"/>
              <a:tabLst>
                <a:tab pos="320879" algn="l"/>
              </a:tabLst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Ejemplos:</a:t>
            </a:r>
            <a:r>
              <a:rPr sz="2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Uber,</a:t>
            </a:r>
            <a:r>
              <a:rPr sz="2400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33" dirty="0">
                <a:latin typeface="Arial" panose="020B0604020202020204" pitchFamily="34" charset="0"/>
                <a:cs typeface="Arial" panose="020B0604020202020204" pitchFamily="34" charset="0"/>
              </a:rPr>
              <a:t>Fiverr,</a:t>
            </a:r>
            <a:r>
              <a:rPr sz="2400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3" dirty="0">
                <a:latin typeface="Arial" panose="020B0604020202020204" pitchFamily="34" charset="0"/>
                <a:cs typeface="Arial" panose="020B0604020202020204" pitchFamily="34" charset="0"/>
              </a:rPr>
              <a:t>Upwork.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lnSpc>
                <a:spcPts val="2740"/>
              </a:lnSpc>
              <a:spcBef>
                <a:spcPts val="1567"/>
              </a:spcBef>
              <a:buFont typeface="Arial MT"/>
              <a:buChar char="•"/>
              <a:tabLst>
                <a:tab pos="320879" algn="l"/>
              </a:tabLst>
            </a:pPr>
            <a:r>
              <a:rPr sz="2400" spc="-27" dirty="0">
                <a:latin typeface="Arial" panose="020B0604020202020204" pitchFamily="34" charset="0"/>
                <a:cs typeface="Arial" panose="020B0604020202020204" pitchFamily="34" charset="0"/>
              </a:rPr>
              <a:t>Ventajas:</a:t>
            </a:r>
            <a:r>
              <a:rPr sz="2400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flexibilidad,</a:t>
            </a:r>
            <a:r>
              <a:rPr sz="24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independencia,</a:t>
            </a:r>
            <a:r>
              <a:rPr sz="2400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inclusión</a:t>
            </a:r>
            <a:r>
              <a:rPr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3" dirty="0">
                <a:latin typeface="Arial" panose="020B0604020202020204" pitchFamily="34" charset="0"/>
                <a:cs typeface="Arial" panose="020B0604020202020204" pitchFamily="34" charset="0"/>
              </a:rPr>
              <a:t>laboral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740"/>
              </a:lnSpc>
            </a:pPr>
            <a:r>
              <a:rPr sz="2400" spc="-13" dirty="0">
                <a:latin typeface="Arial" panose="020B0604020202020204" pitchFamily="34" charset="0"/>
                <a:cs typeface="Arial" panose="020B0604020202020204" pitchFamily="34" charset="0"/>
              </a:rPr>
              <a:t>digital.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66939" y="4922950"/>
            <a:ext cx="7102687" cy="1836400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320879" indent="-303946">
              <a:spcBef>
                <a:spcPts val="1740"/>
              </a:spcBef>
              <a:buFont typeface="Arial MT"/>
              <a:buChar char="•"/>
              <a:tabLst>
                <a:tab pos="320879" algn="l"/>
              </a:tabLst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Desafíos:</a:t>
            </a:r>
            <a:r>
              <a:rPr sz="2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falta</a:t>
            </a:r>
            <a:r>
              <a:rPr sz="2400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3" dirty="0">
                <a:latin typeface="Arial" panose="020B0604020202020204" pitchFamily="34" charset="0"/>
                <a:cs typeface="Arial" panose="020B0604020202020204" pitchFamily="34" charset="0"/>
              </a:rPr>
              <a:t>estabilidad</a:t>
            </a:r>
            <a:r>
              <a:rPr sz="2400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400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protección</a:t>
            </a:r>
            <a:r>
              <a:rPr sz="2400" spc="-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3" dirty="0">
                <a:latin typeface="Arial" panose="020B0604020202020204" pitchFamily="34" charset="0"/>
                <a:cs typeface="Arial" panose="020B0604020202020204" pitchFamily="34" charset="0"/>
              </a:rPr>
              <a:t>social.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lnSpc>
                <a:spcPts val="2733"/>
              </a:lnSpc>
              <a:spcBef>
                <a:spcPts val="1600"/>
              </a:spcBef>
              <a:buFont typeface="Arial MT"/>
              <a:buChar char="•"/>
              <a:tabLst>
                <a:tab pos="320879" algn="l"/>
              </a:tabLst>
            </a:pPr>
            <a:r>
              <a:rPr sz="2400" spc="-13" dirty="0">
                <a:latin typeface="Arial" panose="020B0604020202020204" pitchFamily="34" charset="0"/>
                <a:cs typeface="Arial" panose="020B0604020202020204" pitchFamily="34" charset="0"/>
              </a:rPr>
              <a:t>Reflexión: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400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desafío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sz="2400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eliminar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400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gig</a:t>
            </a:r>
            <a:r>
              <a:rPr sz="2400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economy,</a:t>
            </a:r>
            <a:r>
              <a:rPr sz="2400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7" dirty="0">
                <a:latin typeface="Arial" panose="020B0604020202020204" pitchFamily="34" charset="0"/>
                <a:cs typeface="Arial" panose="020B0604020202020204" pitchFamily="34" charset="0"/>
              </a:rPr>
              <a:t>sino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733"/>
              </a:lnSpc>
            </a:pPr>
            <a:r>
              <a:rPr sz="2400" spc="-13" dirty="0">
                <a:latin typeface="Arial" panose="020B0604020202020204" pitchFamily="34" charset="0"/>
                <a:cs typeface="Arial" panose="020B0604020202020204" pitchFamily="34" charset="0"/>
              </a:rPr>
              <a:t>humanizarla.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99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4160" y="739648"/>
            <a:ext cx="7656576" cy="765657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51659" y="3076216"/>
            <a:ext cx="4489027" cy="2782813"/>
          </a:xfrm>
          <a:prstGeom prst="rect">
            <a:avLst/>
          </a:prstGeom>
        </p:spPr>
        <p:txBody>
          <a:bodyPr vert="horz" wrap="square" lIns="0" tIns="127000" rIns="0" bIns="0" rtlCol="0" anchor="ctr">
            <a:spAutoFit/>
          </a:bodyPr>
          <a:lstStyle/>
          <a:p>
            <a:pPr marL="16933" marR="6773" indent="32173">
              <a:lnSpc>
                <a:spcPts val="6920"/>
              </a:lnSpc>
              <a:spcBef>
                <a:spcPts val="1000"/>
              </a:spcBef>
            </a:pPr>
            <a:r>
              <a:rPr sz="6400" dirty="0">
                <a:solidFill>
                  <a:srgbClr val="FFFFFF"/>
                </a:solidFill>
              </a:rPr>
              <a:t>Economía</a:t>
            </a:r>
            <a:r>
              <a:rPr sz="6400" spc="-247" dirty="0">
                <a:solidFill>
                  <a:srgbClr val="FFFFFF"/>
                </a:solidFill>
              </a:rPr>
              <a:t> </a:t>
            </a:r>
            <a:r>
              <a:rPr sz="6400" spc="-33" dirty="0">
                <a:solidFill>
                  <a:srgbClr val="FFFFFF"/>
                </a:solidFill>
              </a:rPr>
              <a:t>del </a:t>
            </a:r>
            <a:r>
              <a:rPr sz="6400" spc="-20" dirty="0">
                <a:solidFill>
                  <a:srgbClr val="FFFFFF"/>
                </a:solidFill>
              </a:rPr>
              <a:t>conocimiento</a:t>
            </a:r>
            <a:endParaRPr sz="6400"/>
          </a:p>
        </p:txBody>
      </p:sp>
      <p:grpSp>
        <p:nvGrpSpPr>
          <p:cNvPr id="4" name="object 4"/>
          <p:cNvGrpSpPr/>
          <p:nvPr/>
        </p:nvGrpSpPr>
        <p:grpSpPr>
          <a:xfrm>
            <a:off x="731521" y="499873"/>
            <a:ext cx="6669193" cy="7319433"/>
            <a:chOff x="548640" y="374904"/>
            <a:chExt cx="5001895" cy="54895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640" y="1085087"/>
              <a:ext cx="158495" cy="1554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4712" y="374904"/>
              <a:ext cx="170687" cy="1706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7631" y="5751575"/>
              <a:ext cx="112775" cy="112776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8206739" y="14394"/>
            <a:ext cx="58420" cy="58420"/>
          </a:xfrm>
          <a:custGeom>
            <a:avLst/>
            <a:gdLst/>
            <a:ahLst/>
            <a:cxnLst/>
            <a:rect l="l" t="t" r="r" b="b"/>
            <a:pathLst>
              <a:path w="43814" h="43815">
                <a:moveTo>
                  <a:pt x="27812" y="0"/>
                </a:moveTo>
                <a:lnTo>
                  <a:pt x="15748" y="0"/>
                </a:lnTo>
                <a:lnTo>
                  <a:pt x="10668" y="2158"/>
                </a:lnTo>
                <a:lnTo>
                  <a:pt x="6350" y="6350"/>
                </a:lnTo>
                <a:lnTo>
                  <a:pt x="2032" y="10668"/>
                </a:lnTo>
                <a:lnTo>
                  <a:pt x="0" y="15748"/>
                </a:lnTo>
                <a:lnTo>
                  <a:pt x="0" y="21844"/>
                </a:lnTo>
                <a:lnTo>
                  <a:pt x="0" y="27939"/>
                </a:lnTo>
                <a:lnTo>
                  <a:pt x="2032" y="33020"/>
                </a:lnTo>
                <a:lnTo>
                  <a:pt x="10668" y="41655"/>
                </a:lnTo>
                <a:lnTo>
                  <a:pt x="15748" y="43814"/>
                </a:lnTo>
                <a:lnTo>
                  <a:pt x="27812" y="43814"/>
                </a:lnTo>
                <a:lnTo>
                  <a:pt x="33020" y="41655"/>
                </a:lnTo>
                <a:lnTo>
                  <a:pt x="37211" y="37337"/>
                </a:lnTo>
                <a:lnTo>
                  <a:pt x="41529" y="33020"/>
                </a:lnTo>
                <a:lnTo>
                  <a:pt x="43687" y="27939"/>
                </a:lnTo>
                <a:lnTo>
                  <a:pt x="43687" y="15748"/>
                </a:lnTo>
                <a:lnTo>
                  <a:pt x="41529" y="10668"/>
                </a:lnTo>
                <a:lnTo>
                  <a:pt x="33020" y="2158"/>
                </a:lnTo>
                <a:lnTo>
                  <a:pt x="27812" y="0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23731" y="155846"/>
            <a:ext cx="3538219" cy="130047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8206739" y="441113"/>
            <a:ext cx="58420" cy="58420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7812" y="0"/>
                </a:moveTo>
                <a:lnTo>
                  <a:pt x="15748" y="0"/>
                </a:lnTo>
                <a:lnTo>
                  <a:pt x="10668" y="2159"/>
                </a:lnTo>
                <a:lnTo>
                  <a:pt x="6350" y="6350"/>
                </a:lnTo>
                <a:lnTo>
                  <a:pt x="2032" y="10668"/>
                </a:lnTo>
                <a:lnTo>
                  <a:pt x="0" y="15748"/>
                </a:lnTo>
                <a:lnTo>
                  <a:pt x="0" y="21844"/>
                </a:lnTo>
                <a:lnTo>
                  <a:pt x="0" y="27940"/>
                </a:lnTo>
                <a:lnTo>
                  <a:pt x="2032" y="33020"/>
                </a:lnTo>
                <a:lnTo>
                  <a:pt x="10668" y="41656"/>
                </a:lnTo>
                <a:lnTo>
                  <a:pt x="15748" y="43815"/>
                </a:lnTo>
                <a:lnTo>
                  <a:pt x="27812" y="43815"/>
                </a:lnTo>
                <a:lnTo>
                  <a:pt x="33020" y="41656"/>
                </a:lnTo>
                <a:lnTo>
                  <a:pt x="37211" y="37338"/>
                </a:lnTo>
                <a:lnTo>
                  <a:pt x="41529" y="33020"/>
                </a:lnTo>
                <a:lnTo>
                  <a:pt x="43687" y="27940"/>
                </a:lnTo>
                <a:lnTo>
                  <a:pt x="43687" y="15748"/>
                </a:lnTo>
                <a:lnTo>
                  <a:pt x="41529" y="10668"/>
                </a:lnTo>
                <a:lnTo>
                  <a:pt x="33020" y="2159"/>
                </a:lnTo>
                <a:lnTo>
                  <a:pt x="27812" y="0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13571" y="399966"/>
            <a:ext cx="5783411" cy="15663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513571" y="655998"/>
            <a:ext cx="3092027" cy="156633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8509170" y="651765"/>
            <a:ext cx="6227233" cy="463127"/>
            <a:chOff x="6381877" y="488823"/>
            <a:chExt cx="4670425" cy="347345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20277" y="488823"/>
              <a:ext cx="2231898" cy="1548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81877" y="680847"/>
              <a:ext cx="2858897" cy="1548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66885" y="686689"/>
              <a:ext cx="1462151" cy="145287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523731" y="1176528"/>
            <a:ext cx="4038261" cy="18880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509001" y="1427648"/>
            <a:ext cx="4942671" cy="153077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13601531" y="1432559"/>
            <a:ext cx="1117600" cy="188807"/>
          </a:xfrm>
          <a:custGeom>
            <a:avLst/>
            <a:gdLst/>
            <a:ahLst/>
            <a:cxnLst/>
            <a:rect l="l" t="t" r="r" b="b"/>
            <a:pathLst>
              <a:path w="838200" h="141605">
                <a:moveTo>
                  <a:pt x="108585" y="56642"/>
                </a:moveTo>
                <a:lnTo>
                  <a:pt x="108204" y="55753"/>
                </a:lnTo>
                <a:lnTo>
                  <a:pt x="106807" y="54356"/>
                </a:lnTo>
                <a:lnTo>
                  <a:pt x="105537" y="54102"/>
                </a:lnTo>
                <a:lnTo>
                  <a:pt x="3175" y="54102"/>
                </a:lnTo>
                <a:lnTo>
                  <a:pt x="1905" y="54356"/>
                </a:lnTo>
                <a:lnTo>
                  <a:pt x="381" y="55753"/>
                </a:lnTo>
                <a:lnTo>
                  <a:pt x="0" y="56642"/>
                </a:lnTo>
                <a:lnTo>
                  <a:pt x="0" y="58801"/>
                </a:lnTo>
                <a:lnTo>
                  <a:pt x="381" y="59690"/>
                </a:lnTo>
                <a:lnTo>
                  <a:pt x="1905" y="61087"/>
                </a:lnTo>
                <a:lnTo>
                  <a:pt x="3175" y="61341"/>
                </a:lnTo>
                <a:lnTo>
                  <a:pt x="103759" y="61341"/>
                </a:lnTo>
                <a:lnTo>
                  <a:pt x="105537" y="61341"/>
                </a:lnTo>
                <a:lnTo>
                  <a:pt x="106807" y="61087"/>
                </a:lnTo>
                <a:lnTo>
                  <a:pt x="108204" y="59690"/>
                </a:lnTo>
                <a:lnTo>
                  <a:pt x="108585" y="58801"/>
                </a:lnTo>
                <a:lnTo>
                  <a:pt x="108585" y="56642"/>
                </a:lnTo>
                <a:close/>
              </a:path>
              <a:path w="838200" h="141605">
                <a:moveTo>
                  <a:pt x="209550" y="36195"/>
                </a:moveTo>
                <a:lnTo>
                  <a:pt x="209169" y="35306"/>
                </a:lnTo>
                <a:lnTo>
                  <a:pt x="208407" y="34671"/>
                </a:lnTo>
                <a:lnTo>
                  <a:pt x="207645" y="33909"/>
                </a:lnTo>
                <a:lnTo>
                  <a:pt x="206794" y="33655"/>
                </a:lnTo>
                <a:lnTo>
                  <a:pt x="182702" y="33655"/>
                </a:lnTo>
                <a:lnTo>
                  <a:pt x="181864" y="33909"/>
                </a:lnTo>
                <a:lnTo>
                  <a:pt x="181102" y="34671"/>
                </a:lnTo>
                <a:lnTo>
                  <a:pt x="180340" y="35306"/>
                </a:lnTo>
                <a:lnTo>
                  <a:pt x="179959" y="36195"/>
                </a:lnTo>
                <a:lnTo>
                  <a:pt x="179959" y="38354"/>
                </a:lnTo>
                <a:lnTo>
                  <a:pt x="180111" y="38735"/>
                </a:lnTo>
                <a:lnTo>
                  <a:pt x="180492" y="39370"/>
                </a:lnTo>
                <a:lnTo>
                  <a:pt x="181698" y="40386"/>
                </a:lnTo>
                <a:lnTo>
                  <a:pt x="181432" y="40386"/>
                </a:lnTo>
                <a:lnTo>
                  <a:pt x="183134" y="40894"/>
                </a:lnTo>
                <a:lnTo>
                  <a:pt x="194564" y="40894"/>
                </a:lnTo>
                <a:lnTo>
                  <a:pt x="165354" y="100457"/>
                </a:lnTo>
                <a:lnTo>
                  <a:pt x="135763" y="40894"/>
                </a:lnTo>
                <a:lnTo>
                  <a:pt x="147320" y="40894"/>
                </a:lnTo>
                <a:lnTo>
                  <a:pt x="148844" y="40386"/>
                </a:lnTo>
                <a:lnTo>
                  <a:pt x="148615" y="40386"/>
                </a:lnTo>
                <a:lnTo>
                  <a:pt x="149834" y="39370"/>
                </a:lnTo>
                <a:lnTo>
                  <a:pt x="150202" y="38735"/>
                </a:lnTo>
                <a:lnTo>
                  <a:pt x="150368" y="38354"/>
                </a:lnTo>
                <a:lnTo>
                  <a:pt x="150368" y="36195"/>
                </a:lnTo>
                <a:lnTo>
                  <a:pt x="149987" y="35306"/>
                </a:lnTo>
                <a:lnTo>
                  <a:pt x="149225" y="34671"/>
                </a:lnTo>
                <a:lnTo>
                  <a:pt x="148463" y="33909"/>
                </a:lnTo>
                <a:lnTo>
                  <a:pt x="147701" y="33655"/>
                </a:lnTo>
                <a:lnTo>
                  <a:pt x="123444" y="33655"/>
                </a:lnTo>
                <a:lnTo>
                  <a:pt x="122936" y="33909"/>
                </a:lnTo>
                <a:lnTo>
                  <a:pt x="122301" y="34290"/>
                </a:lnTo>
                <a:lnTo>
                  <a:pt x="121793" y="34671"/>
                </a:lnTo>
                <a:lnTo>
                  <a:pt x="121412" y="35306"/>
                </a:lnTo>
                <a:lnTo>
                  <a:pt x="121031" y="35814"/>
                </a:lnTo>
                <a:lnTo>
                  <a:pt x="120904" y="38354"/>
                </a:lnTo>
                <a:lnTo>
                  <a:pt x="121056" y="38735"/>
                </a:lnTo>
                <a:lnTo>
                  <a:pt x="121424" y="39370"/>
                </a:lnTo>
                <a:lnTo>
                  <a:pt x="122174" y="40005"/>
                </a:lnTo>
                <a:lnTo>
                  <a:pt x="122555" y="40386"/>
                </a:lnTo>
                <a:lnTo>
                  <a:pt x="122250" y="40386"/>
                </a:lnTo>
                <a:lnTo>
                  <a:pt x="123952" y="40894"/>
                </a:lnTo>
                <a:lnTo>
                  <a:pt x="127889" y="40894"/>
                </a:lnTo>
                <a:lnTo>
                  <a:pt x="161544" y="108331"/>
                </a:lnTo>
                <a:lnTo>
                  <a:pt x="148717" y="134366"/>
                </a:lnTo>
                <a:lnTo>
                  <a:pt x="124333" y="134366"/>
                </a:lnTo>
                <a:lnTo>
                  <a:pt x="123063" y="134747"/>
                </a:lnTo>
                <a:lnTo>
                  <a:pt x="121539" y="136017"/>
                </a:lnTo>
                <a:lnTo>
                  <a:pt x="121158" y="136906"/>
                </a:lnTo>
                <a:lnTo>
                  <a:pt x="121158" y="139065"/>
                </a:lnTo>
                <a:lnTo>
                  <a:pt x="121539" y="139954"/>
                </a:lnTo>
                <a:lnTo>
                  <a:pt x="122301" y="140716"/>
                </a:lnTo>
                <a:lnTo>
                  <a:pt x="123063" y="141351"/>
                </a:lnTo>
                <a:lnTo>
                  <a:pt x="124333" y="141605"/>
                </a:lnTo>
                <a:lnTo>
                  <a:pt x="169545" y="141605"/>
                </a:lnTo>
                <a:lnTo>
                  <a:pt x="170815" y="141351"/>
                </a:lnTo>
                <a:lnTo>
                  <a:pt x="171450" y="140716"/>
                </a:lnTo>
                <a:lnTo>
                  <a:pt x="172339" y="139954"/>
                </a:lnTo>
                <a:lnTo>
                  <a:pt x="172720" y="139065"/>
                </a:lnTo>
                <a:lnTo>
                  <a:pt x="172720" y="136906"/>
                </a:lnTo>
                <a:lnTo>
                  <a:pt x="172339" y="136017"/>
                </a:lnTo>
                <a:lnTo>
                  <a:pt x="170815" y="134747"/>
                </a:lnTo>
                <a:lnTo>
                  <a:pt x="169545" y="134366"/>
                </a:lnTo>
                <a:lnTo>
                  <a:pt x="156464" y="134366"/>
                </a:lnTo>
                <a:lnTo>
                  <a:pt x="173139" y="100457"/>
                </a:lnTo>
                <a:lnTo>
                  <a:pt x="202438" y="40894"/>
                </a:lnTo>
                <a:lnTo>
                  <a:pt x="206629" y="40894"/>
                </a:lnTo>
                <a:lnTo>
                  <a:pt x="207899" y="40386"/>
                </a:lnTo>
                <a:lnTo>
                  <a:pt x="208407" y="40005"/>
                </a:lnTo>
                <a:lnTo>
                  <a:pt x="208788" y="39370"/>
                </a:lnTo>
                <a:lnTo>
                  <a:pt x="209296" y="38735"/>
                </a:lnTo>
                <a:lnTo>
                  <a:pt x="209448" y="38354"/>
                </a:lnTo>
                <a:lnTo>
                  <a:pt x="209550" y="36195"/>
                </a:lnTo>
                <a:close/>
              </a:path>
              <a:path w="838200" h="141605">
                <a:moveTo>
                  <a:pt x="417322" y="103632"/>
                </a:moveTo>
                <a:lnTo>
                  <a:pt x="416941" y="102743"/>
                </a:lnTo>
                <a:lnTo>
                  <a:pt x="415417" y="101473"/>
                </a:lnTo>
                <a:lnTo>
                  <a:pt x="414147" y="101092"/>
                </a:lnTo>
                <a:lnTo>
                  <a:pt x="406273" y="101092"/>
                </a:lnTo>
                <a:lnTo>
                  <a:pt x="406273" y="51181"/>
                </a:lnTo>
                <a:lnTo>
                  <a:pt x="405003" y="47117"/>
                </a:lnTo>
                <a:lnTo>
                  <a:pt x="402336" y="43180"/>
                </a:lnTo>
                <a:lnTo>
                  <a:pt x="399948" y="39370"/>
                </a:lnTo>
                <a:lnTo>
                  <a:pt x="398995" y="38354"/>
                </a:lnTo>
                <a:lnTo>
                  <a:pt x="396875" y="36322"/>
                </a:lnTo>
                <a:lnTo>
                  <a:pt x="389128" y="32131"/>
                </a:lnTo>
                <a:lnTo>
                  <a:pt x="384048" y="30988"/>
                </a:lnTo>
                <a:lnTo>
                  <a:pt x="373380" y="30988"/>
                </a:lnTo>
                <a:lnTo>
                  <a:pt x="368236" y="32131"/>
                </a:lnTo>
                <a:lnTo>
                  <a:pt x="368528" y="32131"/>
                </a:lnTo>
                <a:lnTo>
                  <a:pt x="364744" y="33909"/>
                </a:lnTo>
                <a:lnTo>
                  <a:pt x="360553" y="35941"/>
                </a:lnTo>
                <a:lnTo>
                  <a:pt x="355981" y="39370"/>
                </a:lnTo>
                <a:lnTo>
                  <a:pt x="351028" y="44577"/>
                </a:lnTo>
                <a:lnTo>
                  <a:pt x="351028" y="33528"/>
                </a:lnTo>
                <a:lnTo>
                  <a:pt x="335915" y="33528"/>
                </a:lnTo>
                <a:lnTo>
                  <a:pt x="334645" y="33909"/>
                </a:lnTo>
                <a:lnTo>
                  <a:pt x="333883" y="34671"/>
                </a:lnTo>
                <a:lnTo>
                  <a:pt x="333121" y="35306"/>
                </a:lnTo>
                <a:lnTo>
                  <a:pt x="332841" y="35941"/>
                </a:lnTo>
                <a:lnTo>
                  <a:pt x="332740" y="38354"/>
                </a:lnTo>
                <a:lnTo>
                  <a:pt x="333273" y="39370"/>
                </a:lnTo>
                <a:lnTo>
                  <a:pt x="334645" y="40513"/>
                </a:lnTo>
                <a:lnTo>
                  <a:pt x="335915" y="40894"/>
                </a:lnTo>
                <a:lnTo>
                  <a:pt x="343662" y="40894"/>
                </a:lnTo>
                <a:lnTo>
                  <a:pt x="343662" y="101092"/>
                </a:lnTo>
                <a:lnTo>
                  <a:pt x="333756" y="101092"/>
                </a:lnTo>
                <a:lnTo>
                  <a:pt x="332613" y="101473"/>
                </a:lnTo>
                <a:lnTo>
                  <a:pt x="331089" y="102743"/>
                </a:lnTo>
                <a:lnTo>
                  <a:pt x="330708" y="103632"/>
                </a:lnTo>
                <a:lnTo>
                  <a:pt x="330708" y="105791"/>
                </a:lnTo>
                <a:lnTo>
                  <a:pt x="331089" y="106553"/>
                </a:lnTo>
                <a:lnTo>
                  <a:pt x="331851" y="107315"/>
                </a:lnTo>
                <a:lnTo>
                  <a:pt x="332613" y="107950"/>
                </a:lnTo>
                <a:lnTo>
                  <a:pt x="333756" y="108331"/>
                </a:lnTo>
                <a:lnTo>
                  <a:pt x="360934" y="108331"/>
                </a:lnTo>
                <a:lnTo>
                  <a:pt x="362077" y="107950"/>
                </a:lnTo>
                <a:lnTo>
                  <a:pt x="362839" y="107315"/>
                </a:lnTo>
                <a:lnTo>
                  <a:pt x="363601" y="106553"/>
                </a:lnTo>
                <a:lnTo>
                  <a:pt x="363982" y="105791"/>
                </a:lnTo>
                <a:lnTo>
                  <a:pt x="363982" y="103632"/>
                </a:lnTo>
                <a:lnTo>
                  <a:pt x="363601" y="102743"/>
                </a:lnTo>
                <a:lnTo>
                  <a:pt x="362077" y="101473"/>
                </a:lnTo>
                <a:lnTo>
                  <a:pt x="360934" y="101092"/>
                </a:lnTo>
                <a:lnTo>
                  <a:pt x="351028" y="101092"/>
                </a:lnTo>
                <a:lnTo>
                  <a:pt x="351028" y="55626"/>
                </a:lnTo>
                <a:lnTo>
                  <a:pt x="357505" y="47879"/>
                </a:lnTo>
                <a:lnTo>
                  <a:pt x="360984" y="44577"/>
                </a:lnTo>
                <a:lnTo>
                  <a:pt x="362458" y="43180"/>
                </a:lnTo>
                <a:lnTo>
                  <a:pt x="366014" y="41275"/>
                </a:lnTo>
                <a:lnTo>
                  <a:pt x="369227" y="39370"/>
                </a:lnTo>
                <a:lnTo>
                  <a:pt x="368833" y="39370"/>
                </a:lnTo>
                <a:lnTo>
                  <a:pt x="373634" y="38354"/>
                </a:lnTo>
                <a:lnTo>
                  <a:pt x="384683" y="38354"/>
                </a:lnTo>
                <a:lnTo>
                  <a:pt x="389763" y="40132"/>
                </a:lnTo>
                <a:lnTo>
                  <a:pt x="393446" y="43688"/>
                </a:lnTo>
                <a:lnTo>
                  <a:pt x="397129" y="47117"/>
                </a:lnTo>
                <a:lnTo>
                  <a:pt x="399034" y="51562"/>
                </a:lnTo>
                <a:lnTo>
                  <a:pt x="399034" y="101092"/>
                </a:lnTo>
                <a:lnTo>
                  <a:pt x="391287" y="101092"/>
                </a:lnTo>
                <a:lnTo>
                  <a:pt x="390017" y="101473"/>
                </a:lnTo>
                <a:lnTo>
                  <a:pt x="388493" y="102743"/>
                </a:lnTo>
                <a:lnTo>
                  <a:pt x="388112" y="103632"/>
                </a:lnTo>
                <a:lnTo>
                  <a:pt x="388112" y="105791"/>
                </a:lnTo>
                <a:lnTo>
                  <a:pt x="388493" y="106553"/>
                </a:lnTo>
                <a:lnTo>
                  <a:pt x="389255" y="107315"/>
                </a:lnTo>
                <a:lnTo>
                  <a:pt x="390017" y="107950"/>
                </a:lnTo>
                <a:lnTo>
                  <a:pt x="391287" y="108331"/>
                </a:lnTo>
                <a:lnTo>
                  <a:pt x="414147" y="108331"/>
                </a:lnTo>
                <a:lnTo>
                  <a:pt x="415417" y="107950"/>
                </a:lnTo>
                <a:lnTo>
                  <a:pt x="416179" y="107315"/>
                </a:lnTo>
                <a:lnTo>
                  <a:pt x="416941" y="106553"/>
                </a:lnTo>
                <a:lnTo>
                  <a:pt x="417322" y="105791"/>
                </a:lnTo>
                <a:lnTo>
                  <a:pt x="417322" y="103632"/>
                </a:lnTo>
                <a:close/>
              </a:path>
              <a:path w="838200" h="141605">
                <a:moveTo>
                  <a:pt x="521589" y="71120"/>
                </a:moveTo>
                <a:lnTo>
                  <a:pt x="520852" y="63144"/>
                </a:lnTo>
                <a:lnTo>
                  <a:pt x="518642" y="55778"/>
                </a:lnTo>
                <a:lnTo>
                  <a:pt x="514997" y="48996"/>
                </a:lnTo>
                <a:lnTo>
                  <a:pt x="514223" y="48031"/>
                </a:lnTo>
                <a:lnTo>
                  <a:pt x="514223" y="62103"/>
                </a:lnTo>
                <a:lnTo>
                  <a:pt x="514223" y="80137"/>
                </a:lnTo>
                <a:lnTo>
                  <a:pt x="511048" y="87884"/>
                </a:lnTo>
                <a:lnTo>
                  <a:pt x="504571" y="94361"/>
                </a:lnTo>
                <a:lnTo>
                  <a:pt x="498094" y="100711"/>
                </a:lnTo>
                <a:lnTo>
                  <a:pt x="490220" y="103886"/>
                </a:lnTo>
                <a:lnTo>
                  <a:pt x="481076" y="103886"/>
                </a:lnTo>
                <a:lnTo>
                  <a:pt x="447802" y="80137"/>
                </a:lnTo>
                <a:lnTo>
                  <a:pt x="447802" y="62103"/>
                </a:lnTo>
                <a:lnTo>
                  <a:pt x="481076" y="38354"/>
                </a:lnTo>
                <a:lnTo>
                  <a:pt x="490220" y="38354"/>
                </a:lnTo>
                <a:lnTo>
                  <a:pt x="498094" y="41529"/>
                </a:lnTo>
                <a:lnTo>
                  <a:pt x="504698" y="48006"/>
                </a:lnTo>
                <a:lnTo>
                  <a:pt x="511048" y="54356"/>
                </a:lnTo>
                <a:lnTo>
                  <a:pt x="514223" y="62103"/>
                </a:lnTo>
                <a:lnTo>
                  <a:pt x="514223" y="48031"/>
                </a:lnTo>
                <a:lnTo>
                  <a:pt x="509879" y="42799"/>
                </a:lnTo>
                <a:lnTo>
                  <a:pt x="509778" y="42672"/>
                </a:lnTo>
                <a:lnTo>
                  <a:pt x="481076" y="30988"/>
                </a:lnTo>
                <a:lnTo>
                  <a:pt x="472973" y="31737"/>
                </a:lnTo>
                <a:lnTo>
                  <a:pt x="441299" y="63144"/>
                </a:lnTo>
                <a:lnTo>
                  <a:pt x="440563" y="71120"/>
                </a:lnTo>
                <a:lnTo>
                  <a:pt x="441299" y="79108"/>
                </a:lnTo>
                <a:lnTo>
                  <a:pt x="472973" y="110413"/>
                </a:lnTo>
                <a:lnTo>
                  <a:pt x="481076" y="111125"/>
                </a:lnTo>
                <a:lnTo>
                  <a:pt x="489140" y="110413"/>
                </a:lnTo>
                <a:lnTo>
                  <a:pt x="496608" y="108242"/>
                </a:lnTo>
                <a:lnTo>
                  <a:pt x="503478" y="104597"/>
                </a:lnTo>
                <a:lnTo>
                  <a:pt x="504342" y="103886"/>
                </a:lnTo>
                <a:lnTo>
                  <a:pt x="509778" y="99441"/>
                </a:lnTo>
                <a:lnTo>
                  <a:pt x="514934" y="93256"/>
                </a:lnTo>
                <a:lnTo>
                  <a:pt x="518629" y="86474"/>
                </a:lnTo>
                <a:lnTo>
                  <a:pt x="520839" y="79108"/>
                </a:lnTo>
                <a:lnTo>
                  <a:pt x="521589" y="71120"/>
                </a:lnTo>
                <a:close/>
              </a:path>
              <a:path w="838200" h="141605">
                <a:moveTo>
                  <a:pt x="733806" y="95504"/>
                </a:moveTo>
                <a:lnTo>
                  <a:pt x="733552" y="94742"/>
                </a:lnTo>
                <a:lnTo>
                  <a:pt x="732790" y="93980"/>
                </a:lnTo>
                <a:lnTo>
                  <a:pt x="732256" y="93345"/>
                </a:lnTo>
                <a:lnTo>
                  <a:pt x="732447" y="93345"/>
                </a:lnTo>
                <a:lnTo>
                  <a:pt x="731266" y="92837"/>
                </a:lnTo>
                <a:lnTo>
                  <a:pt x="729615" y="92837"/>
                </a:lnTo>
                <a:lnTo>
                  <a:pt x="728599" y="93345"/>
                </a:lnTo>
                <a:lnTo>
                  <a:pt x="727583" y="94234"/>
                </a:lnTo>
                <a:lnTo>
                  <a:pt x="723773" y="97155"/>
                </a:lnTo>
                <a:lnTo>
                  <a:pt x="718947" y="99441"/>
                </a:lnTo>
                <a:lnTo>
                  <a:pt x="707136" y="102997"/>
                </a:lnTo>
                <a:lnTo>
                  <a:pt x="701421" y="103886"/>
                </a:lnTo>
                <a:lnTo>
                  <a:pt x="696087" y="103886"/>
                </a:lnTo>
                <a:lnTo>
                  <a:pt x="661212" y="79362"/>
                </a:lnTo>
                <a:lnTo>
                  <a:pt x="659765" y="72644"/>
                </a:lnTo>
                <a:lnTo>
                  <a:pt x="733679" y="72644"/>
                </a:lnTo>
                <a:lnTo>
                  <a:pt x="733145" y="65405"/>
                </a:lnTo>
                <a:lnTo>
                  <a:pt x="733031" y="63842"/>
                </a:lnTo>
                <a:lnTo>
                  <a:pt x="730923" y="55892"/>
                </a:lnTo>
                <a:lnTo>
                  <a:pt x="727367" y="48793"/>
                </a:lnTo>
                <a:lnTo>
                  <a:pt x="726313" y="47485"/>
                </a:lnTo>
                <a:lnTo>
                  <a:pt x="726313" y="65405"/>
                </a:lnTo>
                <a:lnTo>
                  <a:pt x="659892" y="65405"/>
                </a:lnTo>
                <a:lnTo>
                  <a:pt x="677252" y="40894"/>
                </a:lnTo>
                <a:lnTo>
                  <a:pt x="677037" y="40894"/>
                </a:lnTo>
                <a:lnTo>
                  <a:pt x="684657" y="38354"/>
                </a:lnTo>
                <a:lnTo>
                  <a:pt x="701548" y="38354"/>
                </a:lnTo>
                <a:lnTo>
                  <a:pt x="708914" y="40894"/>
                </a:lnTo>
                <a:lnTo>
                  <a:pt x="721106" y="50800"/>
                </a:lnTo>
                <a:lnTo>
                  <a:pt x="724916" y="57404"/>
                </a:lnTo>
                <a:lnTo>
                  <a:pt x="726313" y="65405"/>
                </a:lnTo>
                <a:lnTo>
                  <a:pt x="726313" y="47485"/>
                </a:lnTo>
                <a:lnTo>
                  <a:pt x="722376" y="42545"/>
                </a:lnTo>
                <a:lnTo>
                  <a:pt x="717257" y="38354"/>
                </a:lnTo>
                <a:lnTo>
                  <a:pt x="716254" y="37528"/>
                </a:lnTo>
                <a:lnTo>
                  <a:pt x="709333" y="33921"/>
                </a:lnTo>
                <a:lnTo>
                  <a:pt x="701636" y="31724"/>
                </a:lnTo>
                <a:lnTo>
                  <a:pt x="693166" y="30988"/>
                </a:lnTo>
                <a:lnTo>
                  <a:pt x="684593" y="31724"/>
                </a:lnTo>
                <a:lnTo>
                  <a:pt x="684771" y="31724"/>
                </a:lnTo>
                <a:lnTo>
                  <a:pt x="676973" y="33921"/>
                </a:lnTo>
                <a:lnTo>
                  <a:pt x="677100" y="33921"/>
                </a:lnTo>
                <a:lnTo>
                  <a:pt x="670369" y="37376"/>
                </a:lnTo>
                <a:lnTo>
                  <a:pt x="664210" y="42291"/>
                </a:lnTo>
                <a:lnTo>
                  <a:pt x="659041" y="48221"/>
                </a:lnTo>
                <a:lnTo>
                  <a:pt x="655345" y="54737"/>
                </a:lnTo>
                <a:lnTo>
                  <a:pt x="653135" y="61836"/>
                </a:lnTo>
                <a:lnTo>
                  <a:pt x="652399" y="69469"/>
                </a:lnTo>
                <a:lnTo>
                  <a:pt x="653173" y="77812"/>
                </a:lnTo>
                <a:lnTo>
                  <a:pt x="678954" y="108077"/>
                </a:lnTo>
                <a:lnTo>
                  <a:pt x="696087" y="111125"/>
                </a:lnTo>
                <a:lnTo>
                  <a:pt x="703453" y="111125"/>
                </a:lnTo>
                <a:lnTo>
                  <a:pt x="710692" y="109982"/>
                </a:lnTo>
                <a:lnTo>
                  <a:pt x="724789" y="104902"/>
                </a:lnTo>
                <a:lnTo>
                  <a:pt x="726668" y="103886"/>
                </a:lnTo>
                <a:lnTo>
                  <a:pt x="729742" y="102235"/>
                </a:lnTo>
                <a:lnTo>
                  <a:pt x="732726" y="99123"/>
                </a:lnTo>
                <a:lnTo>
                  <a:pt x="733425" y="98425"/>
                </a:lnTo>
                <a:lnTo>
                  <a:pt x="733806" y="97536"/>
                </a:lnTo>
                <a:lnTo>
                  <a:pt x="733806" y="95504"/>
                </a:lnTo>
                <a:close/>
              </a:path>
              <a:path w="838200" h="141605">
                <a:moveTo>
                  <a:pt x="838200" y="103632"/>
                </a:moveTo>
                <a:lnTo>
                  <a:pt x="837819" y="102743"/>
                </a:lnTo>
                <a:lnTo>
                  <a:pt x="836295" y="101473"/>
                </a:lnTo>
                <a:lnTo>
                  <a:pt x="835025" y="101092"/>
                </a:lnTo>
                <a:lnTo>
                  <a:pt x="804799" y="101092"/>
                </a:lnTo>
                <a:lnTo>
                  <a:pt x="804799" y="0"/>
                </a:lnTo>
                <a:lnTo>
                  <a:pt x="774827" y="0"/>
                </a:lnTo>
                <a:lnTo>
                  <a:pt x="773557" y="381"/>
                </a:lnTo>
                <a:lnTo>
                  <a:pt x="772160" y="1778"/>
                </a:lnTo>
                <a:lnTo>
                  <a:pt x="771779" y="2540"/>
                </a:lnTo>
                <a:lnTo>
                  <a:pt x="771779" y="4699"/>
                </a:lnTo>
                <a:lnTo>
                  <a:pt x="772160" y="5588"/>
                </a:lnTo>
                <a:lnTo>
                  <a:pt x="772922" y="6350"/>
                </a:lnTo>
                <a:lnTo>
                  <a:pt x="773684" y="6985"/>
                </a:lnTo>
                <a:lnTo>
                  <a:pt x="774954" y="7366"/>
                </a:lnTo>
                <a:lnTo>
                  <a:pt x="797560" y="7366"/>
                </a:lnTo>
                <a:lnTo>
                  <a:pt x="797560" y="101092"/>
                </a:lnTo>
                <a:lnTo>
                  <a:pt x="767334" y="101092"/>
                </a:lnTo>
                <a:lnTo>
                  <a:pt x="766064" y="101473"/>
                </a:lnTo>
                <a:lnTo>
                  <a:pt x="764540" y="102743"/>
                </a:lnTo>
                <a:lnTo>
                  <a:pt x="764286" y="103632"/>
                </a:lnTo>
                <a:lnTo>
                  <a:pt x="764286" y="105791"/>
                </a:lnTo>
                <a:lnTo>
                  <a:pt x="764540" y="106553"/>
                </a:lnTo>
                <a:lnTo>
                  <a:pt x="765302" y="107315"/>
                </a:lnTo>
                <a:lnTo>
                  <a:pt x="766064" y="107950"/>
                </a:lnTo>
                <a:lnTo>
                  <a:pt x="767334" y="108331"/>
                </a:lnTo>
                <a:lnTo>
                  <a:pt x="835025" y="108331"/>
                </a:lnTo>
                <a:lnTo>
                  <a:pt x="836295" y="107950"/>
                </a:lnTo>
                <a:lnTo>
                  <a:pt x="837057" y="107315"/>
                </a:lnTo>
                <a:lnTo>
                  <a:pt x="837819" y="106553"/>
                </a:lnTo>
                <a:lnTo>
                  <a:pt x="838200" y="105791"/>
                </a:lnTo>
                <a:lnTo>
                  <a:pt x="838200" y="103632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20" name="object 20"/>
          <p:cNvGrpSpPr/>
          <p:nvPr/>
        </p:nvGrpSpPr>
        <p:grpSpPr>
          <a:xfrm>
            <a:off x="8518653" y="1680126"/>
            <a:ext cx="2110740" cy="197273"/>
            <a:chOff x="6388989" y="1260094"/>
            <a:chExt cx="1583055" cy="147955"/>
          </a:xfrm>
        </p:grpSpPr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88989" y="1260094"/>
              <a:ext cx="1462532" cy="14795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863332" y="1320546"/>
              <a:ext cx="108585" cy="7620"/>
            </a:xfrm>
            <a:custGeom>
              <a:avLst/>
              <a:gdLst/>
              <a:ahLst/>
              <a:cxnLst/>
              <a:rect l="l" t="t" r="r" b="b"/>
              <a:pathLst>
                <a:path w="108584" h="7619">
                  <a:moveTo>
                    <a:pt x="105537" y="0"/>
                  </a:moveTo>
                  <a:lnTo>
                    <a:pt x="3175" y="0"/>
                  </a:lnTo>
                  <a:lnTo>
                    <a:pt x="1904" y="253"/>
                  </a:lnTo>
                  <a:lnTo>
                    <a:pt x="381" y="1650"/>
                  </a:lnTo>
                  <a:lnTo>
                    <a:pt x="0" y="2539"/>
                  </a:lnTo>
                  <a:lnTo>
                    <a:pt x="0" y="4699"/>
                  </a:lnTo>
                  <a:lnTo>
                    <a:pt x="381" y="5587"/>
                  </a:lnTo>
                  <a:lnTo>
                    <a:pt x="1904" y="6984"/>
                  </a:lnTo>
                  <a:lnTo>
                    <a:pt x="3175" y="7238"/>
                  </a:lnTo>
                  <a:lnTo>
                    <a:pt x="103759" y="7238"/>
                  </a:lnTo>
                  <a:lnTo>
                    <a:pt x="105537" y="7238"/>
                  </a:lnTo>
                  <a:lnTo>
                    <a:pt x="106807" y="6984"/>
                  </a:lnTo>
                  <a:lnTo>
                    <a:pt x="108203" y="5587"/>
                  </a:lnTo>
                  <a:lnTo>
                    <a:pt x="108585" y="4699"/>
                  </a:lnTo>
                  <a:lnTo>
                    <a:pt x="108585" y="2539"/>
                  </a:lnTo>
                  <a:lnTo>
                    <a:pt x="108203" y="1650"/>
                  </a:lnTo>
                  <a:lnTo>
                    <a:pt x="106807" y="253"/>
                  </a:lnTo>
                  <a:lnTo>
                    <a:pt x="105537" y="0"/>
                  </a:lnTo>
                  <a:close/>
                </a:path>
              </a:pathLst>
            </a:custGeom>
            <a:solidFill>
              <a:srgbClr val="000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790580" y="1683682"/>
            <a:ext cx="4500557" cy="15307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504089" y="1985941"/>
            <a:ext cx="1683681" cy="14748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357104" y="1939713"/>
            <a:ext cx="4803648" cy="198627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5221035" y="2061295"/>
            <a:ext cx="35560" cy="31327"/>
          </a:xfrm>
          <a:custGeom>
            <a:avLst/>
            <a:gdLst/>
            <a:ahLst/>
            <a:cxnLst/>
            <a:rect l="l" t="t" r="r" b="b"/>
            <a:pathLst>
              <a:path w="26670" h="23494">
                <a:moveTo>
                  <a:pt x="18033" y="0"/>
                </a:moveTo>
                <a:lnTo>
                  <a:pt x="11683" y="0"/>
                </a:lnTo>
                <a:lnTo>
                  <a:pt x="8508" y="0"/>
                </a:lnTo>
                <a:lnTo>
                  <a:pt x="5842" y="1142"/>
                </a:lnTo>
                <a:lnTo>
                  <a:pt x="1143" y="5587"/>
                </a:lnTo>
                <a:lnTo>
                  <a:pt x="0" y="8381"/>
                </a:lnTo>
                <a:lnTo>
                  <a:pt x="0" y="14986"/>
                </a:lnTo>
                <a:lnTo>
                  <a:pt x="1143" y="17779"/>
                </a:lnTo>
                <a:lnTo>
                  <a:pt x="3428" y="20065"/>
                </a:lnTo>
                <a:lnTo>
                  <a:pt x="5715" y="22225"/>
                </a:lnTo>
                <a:lnTo>
                  <a:pt x="8508" y="23367"/>
                </a:lnTo>
                <a:lnTo>
                  <a:pt x="18033" y="23367"/>
                </a:lnTo>
                <a:lnTo>
                  <a:pt x="20700" y="22351"/>
                </a:lnTo>
                <a:lnTo>
                  <a:pt x="23114" y="20065"/>
                </a:lnTo>
                <a:lnTo>
                  <a:pt x="25400" y="17779"/>
                </a:lnTo>
                <a:lnTo>
                  <a:pt x="26543" y="14986"/>
                </a:lnTo>
                <a:lnTo>
                  <a:pt x="26543" y="8508"/>
                </a:lnTo>
                <a:lnTo>
                  <a:pt x="25400" y="5714"/>
                </a:lnTo>
                <a:lnTo>
                  <a:pt x="20827" y="1142"/>
                </a:lnTo>
                <a:lnTo>
                  <a:pt x="18033" y="0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7" name="object 27"/>
          <p:cNvSpPr/>
          <p:nvPr/>
        </p:nvSpPr>
        <p:spPr>
          <a:xfrm>
            <a:off x="8206739" y="2404026"/>
            <a:ext cx="58420" cy="58420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7812" y="0"/>
                </a:moveTo>
                <a:lnTo>
                  <a:pt x="15748" y="0"/>
                </a:lnTo>
                <a:lnTo>
                  <a:pt x="10668" y="2158"/>
                </a:lnTo>
                <a:lnTo>
                  <a:pt x="6350" y="6350"/>
                </a:lnTo>
                <a:lnTo>
                  <a:pt x="2032" y="10667"/>
                </a:lnTo>
                <a:lnTo>
                  <a:pt x="0" y="15747"/>
                </a:lnTo>
                <a:lnTo>
                  <a:pt x="0" y="21843"/>
                </a:lnTo>
                <a:lnTo>
                  <a:pt x="0" y="27939"/>
                </a:lnTo>
                <a:lnTo>
                  <a:pt x="2032" y="33019"/>
                </a:lnTo>
                <a:lnTo>
                  <a:pt x="10668" y="41655"/>
                </a:lnTo>
                <a:lnTo>
                  <a:pt x="15748" y="43814"/>
                </a:lnTo>
                <a:lnTo>
                  <a:pt x="27812" y="43814"/>
                </a:lnTo>
                <a:lnTo>
                  <a:pt x="33020" y="41655"/>
                </a:lnTo>
                <a:lnTo>
                  <a:pt x="37211" y="37337"/>
                </a:lnTo>
                <a:lnTo>
                  <a:pt x="41529" y="33019"/>
                </a:lnTo>
                <a:lnTo>
                  <a:pt x="43687" y="27939"/>
                </a:lnTo>
                <a:lnTo>
                  <a:pt x="43687" y="15747"/>
                </a:lnTo>
                <a:lnTo>
                  <a:pt x="41529" y="10667"/>
                </a:lnTo>
                <a:lnTo>
                  <a:pt x="33020" y="2158"/>
                </a:lnTo>
                <a:lnTo>
                  <a:pt x="27812" y="0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28" name="object 2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512895" y="2366433"/>
            <a:ext cx="3057651" cy="153584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8206739" y="2826681"/>
            <a:ext cx="58420" cy="58420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7812" y="0"/>
                </a:moveTo>
                <a:lnTo>
                  <a:pt x="15748" y="0"/>
                </a:lnTo>
                <a:lnTo>
                  <a:pt x="10668" y="2159"/>
                </a:lnTo>
                <a:lnTo>
                  <a:pt x="6350" y="6350"/>
                </a:lnTo>
                <a:lnTo>
                  <a:pt x="2032" y="10667"/>
                </a:lnTo>
                <a:lnTo>
                  <a:pt x="0" y="15748"/>
                </a:lnTo>
                <a:lnTo>
                  <a:pt x="0" y="21843"/>
                </a:lnTo>
                <a:lnTo>
                  <a:pt x="0" y="27939"/>
                </a:lnTo>
                <a:lnTo>
                  <a:pt x="2032" y="33019"/>
                </a:lnTo>
                <a:lnTo>
                  <a:pt x="10668" y="41655"/>
                </a:lnTo>
                <a:lnTo>
                  <a:pt x="15748" y="43814"/>
                </a:lnTo>
                <a:lnTo>
                  <a:pt x="27812" y="43814"/>
                </a:lnTo>
                <a:lnTo>
                  <a:pt x="33020" y="41655"/>
                </a:lnTo>
                <a:lnTo>
                  <a:pt x="37211" y="37337"/>
                </a:lnTo>
                <a:lnTo>
                  <a:pt x="41529" y="33019"/>
                </a:lnTo>
                <a:lnTo>
                  <a:pt x="43687" y="27939"/>
                </a:lnTo>
                <a:lnTo>
                  <a:pt x="43687" y="15748"/>
                </a:lnTo>
                <a:lnTo>
                  <a:pt x="41529" y="10667"/>
                </a:lnTo>
                <a:lnTo>
                  <a:pt x="33020" y="2159"/>
                </a:lnTo>
                <a:lnTo>
                  <a:pt x="27812" y="0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30" name="object 30"/>
          <p:cNvGrpSpPr/>
          <p:nvPr/>
        </p:nvGrpSpPr>
        <p:grpSpPr>
          <a:xfrm>
            <a:off x="8502395" y="2781301"/>
            <a:ext cx="4344247" cy="458047"/>
            <a:chOff x="6376796" y="2085975"/>
            <a:chExt cx="3258185" cy="343535"/>
          </a:xfrm>
        </p:grpSpPr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76796" y="2085975"/>
              <a:ext cx="3258184" cy="15481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381495" y="2283840"/>
              <a:ext cx="2933319" cy="145287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3053059" y="2794001"/>
            <a:ext cx="1386163" cy="148167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8206739" y="3509434"/>
            <a:ext cx="58420" cy="58420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7812" y="0"/>
                </a:moveTo>
                <a:lnTo>
                  <a:pt x="15748" y="0"/>
                </a:lnTo>
                <a:lnTo>
                  <a:pt x="10668" y="2159"/>
                </a:lnTo>
                <a:lnTo>
                  <a:pt x="6350" y="6350"/>
                </a:lnTo>
                <a:lnTo>
                  <a:pt x="2032" y="10667"/>
                </a:lnTo>
                <a:lnTo>
                  <a:pt x="0" y="15748"/>
                </a:lnTo>
                <a:lnTo>
                  <a:pt x="0" y="21844"/>
                </a:lnTo>
                <a:lnTo>
                  <a:pt x="0" y="27939"/>
                </a:lnTo>
                <a:lnTo>
                  <a:pt x="2032" y="33020"/>
                </a:lnTo>
                <a:lnTo>
                  <a:pt x="10668" y="41655"/>
                </a:lnTo>
                <a:lnTo>
                  <a:pt x="15748" y="43814"/>
                </a:lnTo>
                <a:lnTo>
                  <a:pt x="27812" y="43814"/>
                </a:lnTo>
                <a:lnTo>
                  <a:pt x="33020" y="41655"/>
                </a:lnTo>
                <a:lnTo>
                  <a:pt x="37211" y="37337"/>
                </a:lnTo>
                <a:lnTo>
                  <a:pt x="41529" y="33020"/>
                </a:lnTo>
                <a:lnTo>
                  <a:pt x="43687" y="27939"/>
                </a:lnTo>
                <a:lnTo>
                  <a:pt x="43687" y="15748"/>
                </a:lnTo>
                <a:lnTo>
                  <a:pt x="41529" y="10667"/>
                </a:lnTo>
                <a:lnTo>
                  <a:pt x="33020" y="2159"/>
                </a:lnTo>
                <a:lnTo>
                  <a:pt x="27812" y="0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35" name="object 35"/>
          <p:cNvGrpSpPr/>
          <p:nvPr/>
        </p:nvGrpSpPr>
        <p:grpSpPr>
          <a:xfrm>
            <a:off x="8518313" y="3464053"/>
            <a:ext cx="6738620" cy="458047"/>
            <a:chOff x="6388734" y="2598039"/>
            <a:chExt cx="5053965" cy="343535"/>
          </a:xfrm>
        </p:grpSpPr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388734" y="2598039"/>
              <a:ext cx="5053711" cy="15481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88988" y="2793238"/>
              <a:ext cx="4341749" cy="147954"/>
            </a:xfrm>
            <a:prstGeom prst="rect">
              <a:avLst/>
            </a:prstGeom>
          </p:spPr>
        </p:pic>
      </p:grpSp>
      <p:pic>
        <p:nvPicPr>
          <p:cNvPr id="38" name="object 3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504088" y="4030133"/>
            <a:ext cx="1221232" cy="147488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8206739" y="4448218"/>
            <a:ext cx="58420" cy="58420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7812" y="0"/>
                </a:moveTo>
                <a:lnTo>
                  <a:pt x="15748" y="0"/>
                </a:lnTo>
                <a:lnTo>
                  <a:pt x="10668" y="2159"/>
                </a:lnTo>
                <a:lnTo>
                  <a:pt x="6350" y="6350"/>
                </a:lnTo>
                <a:lnTo>
                  <a:pt x="2032" y="10667"/>
                </a:lnTo>
                <a:lnTo>
                  <a:pt x="0" y="15748"/>
                </a:lnTo>
                <a:lnTo>
                  <a:pt x="0" y="21844"/>
                </a:lnTo>
                <a:lnTo>
                  <a:pt x="0" y="27939"/>
                </a:lnTo>
                <a:lnTo>
                  <a:pt x="2032" y="33020"/>
                </a:lnTo>
                <a:lnTo>
                  <a:pt x="10668" y="41656"/>
                </a:lnTo>
                <a:lnTo>
                  <a:pt x="15748" y="43814"/>
                </a:lnTo>
                <a:lnTo>
                  <a:pt x="27812" y="43814"/>
                </a:lnTo>
                <a:lnTo>
                  <a:pt x="33020" y="41656"/>
                </a:lnTo>
                <a:lnTo>
                  <a:pt x="37211" y="37337"/>
                </a:lnTo>
                <a:lnTo>
                  <a:pt x="41529" y="33020"/>
                </a:lnTo>
                <a:lnTo>
                  <a:pt x="43687" y="27939"/>
                </a:lnTo>
                <a:lnTo>
                  <a:pt x="43687" y="15748"/>
                </a:lnTo>
                <a:lnTo>
                  <a:pt x="41529" y="10667"/>
                </a:lnTo>
                <a:lnTo>
                  <a:pt x="33020" y="2159"/>
                </a:lnTo>
                <a:lnTo>
                  <a:pt x="27812" y="0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40" name="object 40"/>
          <p:cNvGrpSpPr/>
          <p:nvPr/>
        </p:nvGrpSpPr>
        <p:grpSpPr>
          <a:xfrm>
            <a:off x="8502227" y="4402837"/>
            <a:ext cx="5763260" cy="458047"/>
            <a:chOff x="6376670" y="3302127"/>
            <a:chExt cx="4322445" cy="343535"/>
          </a:xfrm>
        </p:grpSpPr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376670" y="3302127"/>
              <a:ext cx="4322063" cy="15481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388989" y="3499993"/>
              <a:ext cx="3882897" cy="145288"/>
            </a:xfrm>
            <a:prstGeom prst="rect">
              <a:avLst/>
            </a:prstGeom>
          </p:spPr>
        </p:pic>
      </p:grpSp>
      <p:pic>
        <p:nvPicPr>
          <p:cNvPr id="43" name="object 4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4471395" y="4415537"/>
            <a:ext cx="247733" cy="148167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8206739" y="5126905"/>
            <a:ext cx="58420" cy="58420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7812" y="0"/>
                </a:moveTo>
                <a:lnTo>
                  <a:pt x="15748" y="0"/>
                </a:lnTo>
                <a:lnTo>
                  <a:pt x="10668" y="2159"/>
                </a:lnTo>
                <a:lnTo>
                  <a:pt x="6350" y="6350"/>
                </a:lnTo>
                <a:lnTo>
                  <a:pt x="2032" y="10668"/>
                </a:lnTo>
                <a:lnTo>
                  <a:pt x="0" y="15748"/>
                </a:lnTo>
                <a:lnTo>
                  <a:pt x="0" y="21844"/>
                </a:lnTo>
                <a:lnTo>
                  <a:pt x="0" y="27940"/>
                </a:lnTo>
                <a:lnTo>
                  <a:pt x="2032" y="33020"/>
                </a:lnTo>
                <a:lnTo>
                  <a:pt x="10668" y="41656"/>
                </a:lnTo>
                <a:lnTo>
                  <a:pt x="15748" y="43815"/>
                </a:lnTo>
                <a:lnTo>
                  <a:pt x="27812" y="43815"/>
                </a:lnTo>
                <a:lnTo>
                  <a:pt x="33020" y="41656"/>
                </a:lnTo>
                <a:lnTo>
                  <a:pt x="37211" y="37338"/>
                </a:lnTo>
                <a:lnTo>
                  <a:pt x="41529" y="33020"/>
                </a:lnTo>
                <a:lnTo>
                  <a:pt x="43687" y="27940"/>
                </a:lnTo>
                <a:lnTo>
                  <a:pt x="43687" y="15748"/>
                </a:lnTo>
                <a:lnTo>
                  <a:pt x="41529" y="10668"/>
                </a:lnTo>
                <a:lnTo>
                  <a:pt x="33020" y="2159"/>
                </a:lnTo>
                <a:lnTo>
                  <a:pt x="27812" y="0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45" name="object 45"/>
          <p:cNvGrpSpPr/>
          <p:nvPr/>
        </p:nvGrpSpPr>
        <p:grpSpPr>
          <a:xfrm>
            <a:off x="8506289" y="5081523"/>
            <a:ext cx="6786880" cy="458047"/>
            <a:chOff x="6379717" y="3811142"/>
            <a:chExt cx="5090160" cy="343535"/>
          </a:xfrm>
        </p:grpSpPr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379717" y="3811142"/>
              <a:ext cx="3785616" cy="15481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313034" y="3816984"/>
              <a:ext cx="1156462" cy="14528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388988" y="4006341"/>
              <a:ext cx="4096258" cy="147955"/>
            </a:xfrm>
            <a:prstGeom prst="rect">
              <a:avLst/>
            </a:prstGeom>
          </p:spPr>
        </p:pic>
      </p:grpSp>
      <p:sp>
        <p:nvSpPr>
          <p:cNvPr id="49" name="object 49"/>
          <p:cNvSpPr/>
          <p:nvPr/>
        </p:nvSpPr>
        <p:spPr>
          <a:xfrm>
            <a:off x="8206739" y="5809657"/>
            <a:ext cx="58420" cy="58420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7812" y="0"/>
                </a:moveTo>
                <a:lnTo>
                  <a:pt x="15748" y="0"/>
                </a:lnTo>
                <a:lnTo>
                  <a:pt x="10668" y="2158"/>
                </a:lnTo>
                <a:lnTo>
                  <a:pt x="6350" y="6349"/>
                </a:lnTo>
                <a:lnTo>
                  <a:pt x="2032" y="10667"/>
                </a:lnTo>
                <a:lnTo>
                  <a:pt x="0" y="15747"/>
                </a:lnTo>
                <a:lnTo>
                  <a:pt x="0" y="21843"/>
                </a:lnTo>
                <a:lnTo>
                  <a:pt x="0" y="27939"/>
                </a:lnTo>
                <a:lnTo>
                  <a:pt x="2032" y="33019"/>
                </a:lnTo>
                <a:lnTo>
                  <a:pt x="10668" y="41655"/>
                </a:lnTo>
                <a:lnTo>
                  <a:pt x="15748" y="43814"/>
                </a:lnTo>
                <a:lnTo>
                  <a:pt x="27812" y="43814"/>
                </a:lnTo>
                <a:lnTo>
                  <a:pt x="33020" y="41655"/>
                </a:lnTo>
                <a:lnTo>
                  <a:pt x="37211" y="37337"/>
                </a:lnTo>
                <a:lnTo>
                  <a:pt x="41529" y="33019"/>
                </a:lnTo>
                <a:lnTo>
                  <a:pt x="43687" y="27939"/>
                </a:lnTo>
                <a:lnTo>
                  <a:pt x="43687" y="15747"/>
                </a:lnTo>
                <a:lnTo>
                  <a:pt x="41529" y="10667"/>
                </a:lnTo>
                <a:lnTo>
                  <a:pt x="33020" y="2158"/>
                </a:lnTo>
                <a:lnTo>
                  <a:pt x="27812" y="0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50" name="object 50"/>
          <p:cNvGrpSpPr/>
          <p:nvPr/>
        </p:nvGrpSpPr>
        <p:grpSpPr>
          <a:xfrm>
            <a:off x="8504089" y="5764277"/>
            <a:ext cx="4627033" cy="458047"/>
            <a:chOff x="6378066" y="4323207"/>
            <a:chExt cx="3470275" cy="343535"/>
          </a:xfrm>
        </p:grpSpPr>
        <p:pic>
          <p:nvPicPr>
            <p:cNvPr id="51" name="object 5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379717" y="4323207"/>
              <a:ext cx="3148584" cy="15481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378066" y="4521073"/>
              <a:ext cx="3470148" cy="145287"/>
            </a:xfrm>
            <a:prstGeom prst="rect">
              <a:avLst/>
            </a:prstGeom>
          </p:spPr>
        </p:pic>
      </p:grpSp>
      <p:pic>
        <p:nvPicPr>
          <p:cNvPr id="53" name="object 53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2915900" y="5772065"/>
            <a:ext cx="2369651" cy="193716"/>
          </a:xfrm>
          <a:prstGeom prst="rect">
            <a:avLst/>
          </a:prstGeom>
        </p:spPr>
      </p:pic>
      <p:sp>
        <p:nvSpPr>
          <p:cNvPr id="54" name="object 54"/>
          <p:cNvSpPr/>
          <p:nvPr/>
        </p:nvSpPr>
        <p:spPr>
          <a:xfrm>
            <a:off x="8206739" y="6492410"/>
            <a:ext cx="58420" cy="58420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7812" y="0"/>
                </a:moveTo>
                <a:lnTo>
                  <a:pt x="15748" y="0"/>
                </a:lnTo>
                <a:lnTo>
                  <a:pt x="10668" y="2159"/>
                </a:lnTo>
                <a:lnTo>
                  <a:pt x="6350" y="6350"/>
                </a:lnTo>
                <a:lnTo>
                  <a:pt x="2032" y="10668"/>
                </a:lnTo>
                <a:lnTo>
                  <a:pt x="0" y="15748"/>
                </a:lnTo>
                <a:lnTo>
                  <a:pt x="0" y="21844"/>
                </a:lnTo>
                <a:lnTo>
                  <a:pt x="0" y="27940"/>
                </a:lnTo>
                <a:lnTo>
                  <a:pt x="2032" y="33020"/>
                </a:lnTo>
                <a:lnTo>
                  <a:pt x="10668" y="41656"/>
                </a:lnTo>
                <a:lnTo>
                  <a:pt x="15748" y="43815"/>
                </a:lnTo>
                <a:lnTo>
                  <a:pt x="27812" y="43815"/>
                </a:lnTo>
                <a:lnTo>
                  <a:pt x="33020" y="41656"/>
                </a:lnTo>
                <a:lnTo>
                  <a:pt x="37211" y="37338"/>
                </a:lnTo>
                <a:lnTo>
                  <a:pt x="41529" y="33020"/>
                </a:lnTo>
                <a:lnTo>
                  <a:pt x="43687" y="27940"/>
                </a:lnTo>
                <a:lnTo>
                  <a:pt x="43687" y="15748"/>
                </a:lnTo>
                <a:lnTo>
                  <a:pt x="41529" y="10668"/>
                </a:lnTo>
                <a:lnTo>
                  <a:pt x="33020" y="2159"/>
                </a:lnTo>
                <a:lnTo>
                  <a:pt x="27812" y="0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55" name="object 5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8512895" y="6447028"/>
            <a:ext cx="3057651" cy="206416"/>
          </a:xfrm>
          <a:prstGeom prst="rect">
            <a:avLst/>
          </a:prstGeom>
        </p:spPr>
      </p:pic>
      <p:sp>
        <p:nvSpPr>
          <p:cNvPr id="56" name="object 56"/>
          <p:cNvSpPr/>
          <p:nvPr/>
        </p:nvSpPr>
        <p:spPr>
          <a:xfrm>
            <a:off x="8206739" y="6915065"/>
            <a:ext cx="58420" cy="58420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7812" y="0"/>
                </a:moveTo>
                <a:lnTo>
                  <a:pt x="15748" y="0"/>
                </a:lnTo>
                <a:lnTo>
                  <a:pt x="10668" y="2158"/>
                </a:lnTo>
                <a:lnTo>
                  <a:pt x="6350" y="6350"/>
                </a:lnTo>
                <a:lnTo>
                  <a:pt x="2032" y="10668"/>
                </a:lnTo>
                <a:lnTo>
                  <a:pt x="0" y="15748"/>
                </a:lnTo>
                <a:lnTo>
                  <a:pt x="0" y="21843"/>
                </a:lnTo>
                <a:lnTo>
                  <a:pt x="0" y="27939"/>
                </a:lnTo>
                <a:lnTo>
                  <a:pt x="2032" y="33019"/>
                </a:lnTo>
                <a:lnTo>
                  <a:pt x="10668" y="41656"/>
                </a:lnTo>
                <a:lnTo>
                  <a:pt x="15748" y="43814"/>
                </a:lnTo>
                <a:lnTo>
                  <a:pt x="27812" y="43814"/>
                </a:lnTo>
                <a:lnTo>
                  <a:pt x="33020" y="41656"/>
                </a:lnTo>
                <a:lnTo>
                  <a:pt x="37211" y="37337"/>
                </a:lnTo>
                <a:lnTo>
                  <a:pt x="41529" y="33019"/>
                </a:lnTo>
                <a:lnTo>
                  <a:pt x="43687" y="27939"/>
                </a:lnTo>
                <a:lnTo>
                  <a:pt x="43687" y="15748"/>
                </a:lnTo>
                <a:lnTo>
                  <a:pt x="41529" y="10668"/>
                </a:lnTo>
                <a:lnTo>
                  <a:pt x="33020" y="2158"/>
                </a:lnTo>
                <a:lnTo>
                  <a:pt x="27812" y="0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57" name="object 57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519497" y="6892204"/>
            <a:ext cx="1098296" cy="138344"/>
          </a:xfrm>
          <a:prstGeom prst="rect">
            <a:avLst/>
          </a:prstGeom>
        </p:spPr>
      </p:pic>
      <p:grpSp>
        <p:nvGrpSpPr>
          <p:cNvPr id="58" name="object 58"/>
          <p:cNvGrpSpPr/>
          <p:nvPr/>
        </p:nvGrpSpPr>
        <p:grpSpPr>
          <a:xfrm>
            <a:off x="8513403" y="6877472"/>
            <a:ext cx="4659205" cy="409787"/>
            <a:chOff x="6385052" y="5158104"/>
            <a:chExt cx="3494404" cy="307340"/>
          </a:xfrm>
        </p:grpSpPr>
        <p:pic>
          <p:nvPicPr>
            <p:cNvPr id="59" name="object 5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329805" y="5158104"/>
              <a:ext cx="2549525" cy="14897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385052" y="5347461"/>
              <a:ext cx="2079371" cy="117475"/>
            </a:xfrm>
            <a:prstGeom prst="rect">
              <a:avLst/>
            </a:prstGeom>
          </p:spPr>
        </p:pic>
      </p:grpSp>
      <p:pic>
        <p:nvPicPr>
          <p:cNvPr id="61" name="object 61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3342772" y="6877473"/>
            <a:ext cx="1668965" cy="193716"/>
          </a:xfrm>
          <a:prstGeom prst="rect">
            <a:avLst/>
          </a:prstGeom>
        </p:spPr>
      </p:pic>
      <p:sp>
        <p:nvSpPr>
          <p:cNvPr id="62" name="object 62"/>
          <p:cNvSpPr/>
          <p:nvPr/>
        </p:nvSpPr>
        <p:spPr>
          <a:xfrm>
            <a:off x="8206739" y="7597834"/>
            <a:ext cx="58420" cy="58420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7812" y="0"/>
                </a:moveTo>
                <a:lnTo>
                  <a:pt x="15748" y="0"/>
                </a:lnTo>
                <a:lnTo>
                  <a:pt x="10668" y="2120"/>
                </a:lnTo>
                <a:lnTo>
                  <a:pt x="2032" y="10642"/>
                </a:lnTo>
                <a:lnTo>
                  <a:pt x="0" y="15798"/>
                </a:lnTo>
                <a:lnTo>
                  <a:pt x="0" y="21831"/>
                </a:lnTo>
                <a:lnTo>
                  <a:pt x="0" y="27876"/>
                </a:lnTo>
                <a:lnTo>
                  <a:pt x="2032" y="33045"/>
                </a:lnTo>
                <a:lnTo>
                  <a:pt x="10668" y="41617"/>
                </a:lnTo>
                <a:lnTo>
                  <a:pt x="15748" y="43764"/>
                </a:lnTo>
                <a:lnTo>
                  <a:pt x="27812" y="43764"/>
                </a:lnTo>
                <a:lnTo>
                  <a:pt x="33020" y="41617"/>
                </a:lnTo>
                <a:lnTo>
                  <a:pt x="37211" y="37325"/>
                </a:lnTo>
                <a:lnTo>
                  <a:pt x="41529" y="33045"/>
                </a:lnTo>
                <a:lnTo>
                  <a:pt x="43687" y="27876"/>
                </a:lnTo>
                <a:lnTo>
                  <a:pt x="43687" y="15798"/>
                </a:lnTo>
                <a:lnTo>
                  <a:pt x="41529" y="10642"/>
                </a:lnTo>
                <a:lnTo>
                  <a:pt x="37211" y="6388"/>
                </a:lnTo>
                <a:lnTo>
                  <a:pt x="33020" y="2120"/>
                </a:lnTo>
                <a:lnTo>
                  <a:pt x="27812" y="0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63" name="object 63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8513571" y="7571824"/>
            <a:ext cx="824315" cy="141563"/>
          </a:xfrm>
          <a:prstGeom prst="rect">
            <a:avLst/>
          </a:prstGeom>
        </p:spPr>
      </p:pic>
      <p:grpSp>
        <p:nvGrpSpPr>
          <p:cNvPr id="64" name="object 64"/>
          <p:cNvGrpSpPr/>
          <p:nvPr/>
        </p:nvGrpSpPr>
        <p:grpSpPr>
          <a:xfrm>
            <a:off x="8518653" y="7560309"/>
            <a:ext cx="3763433" cy="450427"/>
            <a:chOff x="6388989" y="5670232"/>
            <a:chExt cx="2822575" cy="337820"/>
          </a:xfrm>
        </p:grpSpPr>
        <p:pic>
          <p:nvPicPr>
            <p:cNvPr id="65" name="object 6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123557" y="5670232"/>
              <a:ext cx="1913382" cy="14889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388989" y="5859487"/>
              <a:ext cx="2822193" cy="148043"/>
            </a:xfrm>
            <a:prstGeom prst="rect">
              <a:avLst/>
            </a:prstGeom>
          </p:spPr>
        </p:pic>
      </p:grpSp>
      <p:pic>
        <p:nvPicPr>
          <p:cNvPr id="67" name="object 67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2199621" y="7560310"/>
            <a:ext cx="3051385" cy="183793"/>
          </a:xfrm>
          <a:prstGeom prst="rect">
            <a:avLst/>
          </a:prstGeom>
        </p:spPr>
      </p:pic>
      <p:sp>
        <p:nvSpPr>
          <p:cNvPr id="68" name="object 68"/>
          <p:cNvSpPr/>
          <p:nvPr/>
        </p:nvSpPr>
        <p:spPr>
          <a:xfrm>
            <a:off x="8206739" y="8280586"/>
            <a:ext cx="58420" cy="58420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7812" y="0"/>
                </a:moveTo>
                <a:lnTo>
                  <a:pt x="15748" y="0"/>
                </a:lnTo>
                <a:lnTo>
                  <a:pt x="10668" y="2120"/>
                </a:lnTo>
                <a:lnTo>
                  <a:pt x="2032" y="10642"/>
                </a:lnTo>
                <a:lnTo>
                  <a:pt x="0" y="15798"/>
                </a:lnTo>
                <a:lnTo>
                  <a:pt x="0" y="21831"/>
                </a:lnTo>
                <a:lnTo>
                  <a:pt x="0" y="27876"/>
                </a:lnTo>
                <a:lnTo>
                  <a:pt x="2032" y="33045"/>
                </a:lnTo>
                <a:lnTo>
                  <a:pt x="10668" y="41617"/>
                </a:lnTo>
                <a:lnTo>
                  <a:pt x="15748" y="43764"/>
                </a:lnTo>
                <a:lnTo>
                  <a:pt x="27812" y="43764"/>
                </a:lnTo>
                <a:lnTo>
                  <a:pt x="33020" y="41617"/>
                </a:lnTo>
                <a:lnTo>
                  <a:pt x="37211" y="37325"/>
                </a:lnTo>
                <a:lnTo>
                  <a:pt x="41529" y="33045"/>
                </a:lnTo>
                <a:lnTo>
                  <a:pt x="43687" y="27876"/>
                </a:lnTo>
                <a:lnTo>
                  <a:pt x="43687" y="15798"/>
                </a:lnTo>
                <a:lnTo>
                  <a:pt x="41529" y="10642"/>
                </a:lnTo>
                <a:lnTo>
                  <a:pt x="37211" y="6388"/>
                </a:lnTo>
                <a:lnTo>
                  <a:pt x="33020" y="2120"/>
                </a:lnTo>
                <a:lnTo>
                  <a:pt x="27812" y="0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69" name="object 6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8517296" y="8247887"/>
            <a:ext cx="1669965" cy="148251"/>
          </a:xfrm>
          <a:prstGeom prst="rect">
            <a:avLst/>
          </a:prstGeom>
        </p:spPr>
      </p:pic>
      <p:grpSp>
        <p:nvGrpSpPr>
          <p:cNvPr id="70" name="object 70"/>
          <p:cNvGrpSpPr/>
          <p:nvPr/>
        </p:nvGrpSpPr>
        <p:grpSpPr>
          <a:xfrm>
            <a:off x="8504089" y="8235239"/>
            <a:ext cx="6462607" cy="458047"/>
            <a:chOff x="6378066" y="6176429"/>
            <a:chExt cx="4846955" cy="343535"/>
          </a:xfrm>
        </p:grpSpPr>
        <p:pic>
          <p:nvPicPr>
            <p:cNvPr id="71" name="object 7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765668" y="6176429"/>
              <a:ext cx="3459226" cy="154774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378066" y="6374320"/>
              <a:ext cx="3914521" cy="145275"/>
            </a:xfrm>
            <a:prstGeom prst="rect">
              <a:avLst/>
            </a:prstGeom>
          </p:spPr>
        </p:pic>
      </p:grpSp>
      <p:pic>
        <p:nvPicPr>
          <p:cNvPr id="73" name="object 7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8518653" y="8755126"/>
            <a:ext cx="1633388" cy="193700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5431008" y="4799584"/>
            <a:ext cx="32512" cy="43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94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9400" y="1291507"/>
            <a:ext cx="3962400" cy="839483"/>
          </a:xfrm>
          <a:prstGeom prst="rect">
            <a:avLst/>
          </a:prstGeom>
        </p:spPr>
        <p:txBody>
          <a:bodyPr vert="horz" wrap="square" lIns="0" tIns="18627" rIns="0" bIns="0" rtlCol="0" anchor="ctr">
            <a:spAutoFit/>
          </a:bodyPr>
          <a:lstStyle/>
          <a:p>
            <a:pPr marL="16933">
              <a:spcBef>
                <a:spcPts val="147"/>
              </a:spcBef>
            </a:pPr>
            <a:r>
              <a:rPr sz="5333" spc="-13" dirty="0"/>
              <a:t>Bioeconomía</a:t>
            </a:r>
            <a:endParaRPr sz="5333" dirty="0"/>
          </a:p>
        </p:txBody>
      </p:sp>
      <p:sp>
        <p:nvSpPr>
          <p:cNvPr id="4" name="object 4"/>
          <p:cNvSpPr txBox="1"/>
          <p:nvPr/>
        </p:nvSpPr>
        <p:spPr>
          <a:xfrm>
            <a:off x="963303" y="2901797"/>
            <a:ext cx="3822700" cy="3087170"/>
          </a:xfrm>
          <a:prstGeom prst="rect">
            <a:avLst/>
          </a:prstGeom>
        </p:spPr>
        <p:txBody>
          <a:bodyPr vert="horz" wrap="square" lIns="0" tIns="110913" rIns="0" bIns="0" rtlCol="0">
            <a:spAutoFit/>
          </a:bodyPr>
          <a:lstStyle/>
          <a:p>
            <a:pPr marL="16933" marR="6773" indent="1146358" algn="just">
              <a:lnSpc>
                <a:spcPts val="5760"/>
              </a:lnSpc>
              <a:spcBef>
                <a:spcPts val="873"/>
              </a:spcBef>
            </a:pPr>
            <a:r>
              <a:rPr sz="5333" dirty="0">
                <a:latin typeface="Arial" panose="020B0604020202020204" pitchFamily="34" charset="0"/>
                <a:cs typeface="Arial" panose="020B0604020202020204" pitchFamily="34" charset="0"/>
              </a:rPr>
              <a:t>— La</a:t>
            </a:r>
            <a:r>
              <a:rPr sz="5333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333" spc="-27" dirty="0">
                <a:latin typeface="Arial" panose="020B0604020202020204" pitchFamily="34" charset="0"/>
                <a:cs typeface="Arial" panose="020B0604020202020204" pitchFamily="34" charset="0"/>
              </a:rPr>
              <a:t>vida </a:t>
            </a:r>
            <a:r>
              <a:rPr sz="5333" dirty="0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sz="5333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333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sz="5333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333" spc="-33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5333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5333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333" spc="-13" dirty="0"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endParaRPr sz="53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20349" y="2549076"/>
            <a:ext cx="8017087" cy="5205229"/>
          </a:xfrm>
          <a:prstGeom prst="rect">
            <a:avLst/>
          </a:prstGeom>
        </p:spPr>
        <p:txBody>
          <a:bodyPr vert="horz" wrap="square" lIns="0" tIns="61807" rIns="0" bIns="0" rtlCol="0">
            <a:spAutoFit/>
          </a:bodyPr>
          <a:lstStyle/>
          <a:p>
            <a:pPr marL="321725" marR="177796" indent="-304792">
              <a:lnSpc>
                <a:spcPts val="2880"/>
              </a:lnSpc>
              <a:spcBef>
                <a:spcPts val="487"/>
              </a:spcBef>
              <a:buFont typeface="Arial MT"/>
              <a:buChar char="•"/>
              <a:tabLst>
                <a:tab pos="321725" algn="l"/>
              </a:tabLst>
            </a:pPr>
            <a:r>
              <a:rPr sz="2667" dirty="0"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  <a:r>
              <a:rPr sz="2667" spc="-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spc="-13" dirty="0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r>
              <a:rPr sz="26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dirty="0">
                <a:latin typeface="Arial" panose="020B0604020202020204" pitchFamily="34" charset="0"/>
                <a:cs typeface="Arial" panose="020B0604020202020204" pitchFamily="34" charset="0"/>
              </a:rPr>
              <a:t>biológicos</a:t>
            </a:r>
            <a:r>
              <a:rPr sz="2667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spc="-13" dirty="0">
                <a:latin typeface="Arial" panose="020B0604020202020204" pitchFamily="34" charset="0"/>
                <a:cs typeface="Arial" panose="020B0604020202020204" pitchFamily="34" charset="0"/>
              </a:rPr>
              <a:t>renovables</a:t>
            </a:r>
            <a:r>
              <a:rPr sz="2667" spc="-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spc="-13" dirty="0">
                <a:latin typeface="Arial" panose="020B0604020202020204" pitchFamily="34" charset="0"/>
                <a:cs typeface="Arial" panose="020B0604020202020204" pitchFamily="34" charset="0"/>
              </a:rPr>
              <a:t>(plantas, microorganismos,</a:t>
            </a:r>
            <a:r>
              <a:rPr sz="26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spc="-13" dirty="0">
                <a:latin typeface="Arial" panose="020B0604020202020204" pitchFamily="34" charset="0"/>
                <a:cs typeface="Arial" panose="020B0604020202020204" pitchFamily="34" charset="0"/>
              </a:rPr>
              <a:t>biomateriales)</a:t>
            </a:r>
            <a:r>
              <a:rPr sz="26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dirty="0"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sz="2667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spc="-13" dirty="0">
                <a:latin typeface="Arial" panose="020B0604020202020204" pitchFamily="34" charset="0"/>
                <a:cs typeface="Arial" panose="020B0604020202020204" pitchFamily="34" charset="0"/>
              </a:rPr>
              <a:t>producir</a:t>
            </a:r>
            <a:r>
              <a:rPr sz="26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spc="-13" dirty="0">
                <a:latin typeface="Arial" panose="020B0604020202020204" pitchFamily="34" charset="0"/>
                <a:cs typeface="Arial" panose="020B0604020202020204" pitchFamily="34" charset="0"/>
              </a:rPr>
              <a:t>energía, </a:t>
            </a:r>
            <a:r>
              <a:rPr sz="2667" dirty="0">
                <a:latin typeface="Arial" panose="020B0604020202020204" pitchFamily="34" charset="0"/>
                <a:cs typeface="Arial" panose="020B0604020202020204" pitchFamily="34" charset="0"/>
              </a:rPr>
              <a:t>alimentos</a:t>
            </a:r>
            <a:r>
              <a:rPr sz="26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667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spc="-13" dirty="0"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sz="26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spc="-13" dirty="0">
                <a:latin typeface="Arial" panose="020B0604020202020204" pitchFamily="34" charset="0"/>
                <a:cs typeface="Arial" panose="020B0604020202020204" pitchFamily="34" charset="0"/>
              </a:rPr>
              <a:t>industriales.</a:t>
            </a:r>
            <a:endParaRPr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spcBef>
                <a:spcPts val="1500"/>
              </a:spcBef>
              <a:buFont typeface="Arial MT"/>
              <a:buChar char="•"/>
              <a:tabLst>
                <a:tab pos="320879" algn="l"/>
              </a:tabLst>
            </a:pPr>
            <a:r>
              <a:rPr sz="2667" dirty="0">
                <a:latin typeface="Arial" panose="020B0604020202020204" pitchFamily="34" charset="0"/>
                <a:cs typeface="Arial" panose="020B0604020202020204" pitchFamily="34" charset="0"/>
              </a:rPr>
              <a:t>Ejemplos:</a:t>
            </a:r>
            <a:r>
              <a:rPr sz="2667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spc="-13" dirty="0">
                <a:latin typeface="Arial" panose="020B0604020202020204" pitchFamily="34" charset="0"/>
                <a:cs typeface="Arial" panose="020B0604020202020204" pitchFamily="34" charset="0"/>
              </a:rPr>
              <a:t>bioplásticos,</a:t>
            </a:r>
            <a:r>
              <a:rPr sz="2667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spc="-13" dirty="0">
                <a:latin typeface="Arial" panose="020B0604020202020204" pitchFamily="34" charset="0"/>
                <a:cs typeface="Arial" panose="020B0604020202020204" pitchFamily="34" charset="0"/>
              </a:rPr>
              <a:t>biofertilizantes,</a:t>
            </a:r>
            <a:r>
              <a:rPr sz="26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dirty="0">
                <a:latin typeface="Arial" panose="020B0604020202020204" pitchFamily="34" charset="0"/>
                <a:cs typeface="Arial" panose="020B0604020202020204" pitchFamily="34" charset="0"/>
              </a:rPr>
              <a:t>tejidos</a:t>
            </a:r>
            <a:r>
              <a:rPr sz="2667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spc="-13" dirty="0">
                <a:latin typeface="Arial" panose="020B0604020202020204" pitchFamily="34" charset="0"/>
                <a:cs typeface="Arial" panose="020B0604020202020204" pitchFamily="34" charset="0"/>
              </a:rPr>
              <a:t>orgánicos.</a:t>
            </a:r>
            <a:endParaRPr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 marR="276006" indent="-304792">
              <a:lnSpc>
                <a:spcPts val="2880"/>
              </a:lnSpc>
              <a:spcBef>
                <a:spcPts val="1933"/>
              </a:spcBef>
              <a:buFont typeface="Arial MT"/>
              <a:buChar char="•"/>
              <a:tabLst>
                <a:tab pos="321725" algn="l"/>
              </a:tabLst>
            </a:pPr>
            <a:r>
              <a:rPr sz="2667" spc="-27" dirty="0">
                <a:latin typeface="Arial" panose="020B0604020202020204" pitchFamily="34" charset="0"/>
                <a:cs typeface="Arial" panose="020B0604020202020204" pitchFamily="34" charset="0"/>
              </a:rPr>
              <a:t>Ventajas:</a:t>
            </a:r>
            <a:r>
              <a:rPr sz="26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dirty="0">
                <a:latin typeface="Arial" panose="020B0604020202020204" pitchFamily="34" charset="0"/>
                <a:cs typeface="Arial" panose="020B0604020202020204" pitchFamily="34" charset="0"/>
              </a:rPr>
              <a:t>menor</a:t>
            </a:r>
            <a:r>
              <a:rPr sz="2667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dirty="0">
                <a:latin typeface="Arial" panose="020B0604020202020204" pitchFamily="34" charset="0"/>
                <a:cs typeface="Arial" panose="020B0604020202020204" pitchFamily="34" charset="0"/>
              </a:rPr>
              <a:t>huella</a:t>
            </a:r>
            <a:r>
              <a:rPr sz="2667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spc="-13" dirty="0">
                <a:latin typeface="Arial" panose="020B0604020202020204" pitchFamily="34" charset="0"/>
                <a:cs typeface="Arial" panose="020B0604020202020204" pitchFamily="34" charset="0"/>
              </a:rPr>
              <a:t>ecológica,</a:t>
            </a:r>
            <a:r>
              <a:rPr sz="26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spc="-13" dirty="0">
                <a:latin typeface="Arial" panose="020B0604020202020204" pitchFamily="34" charset="0"/>
                <a:cs typeface="Arial" panose="020B0604020202020204" pitchFamily="34" charset="0"/>
              </a:rPr>
              <a:t>aprovechamiento</a:t>
            </a:r>
            <a:r>
              <a:rPr sz="26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spc="-33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2667" spc="-13" dirty="0">
                <a:latin typeface="Arial" panose="020B0604020202020204" pitchFamily="34" charset="0"/>
                <a:cs typeface="Arial" panose="020B0604020202020204" pitchFamily="34" charset="0"/>
              </a:rPr>
              <a:t>residuos.</a:t>
            </a:r>
            <a:endParaRPr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spcBef>
                <a:spcPts val="1500"/>
              </a:spcBef>
              <a:buFont typeface="Arial MT"/>
              <a:buChar char="•"/>
              <a:tabLst>
                <a:tab pos="320879" algn="l"/>
              </a:tabLst>
            </a:pPr>
            <a:r>
              <a:rPr sz="2667" spc="-13" dirty="0">
                <a:latin typeface="Arial" panose="020B0604020202020204" pitchFamily="34" charset="0"/>
                <a:cs typeface="Arial" panose="020B0604020202020204" pitchFamily="34" charset="0"/>
              </a:rPr>
              <a:t>Reto:</a:t>
            </a:r>
            <a:r>
              <a:rPr sz="26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spc="-13" dirty="0">
                <a:latin typeface="Arial" panose="020B0604020202020204" pitchFamily="34" charset="0"/>
                <a:cs typeface="Arial" panose="020B0604020202020204" pitchFamily="34" charset="0"/>
              </a:rPr>
              <a:t>inversión</a:t>
            </a:r>
            <a:r>
              <a:rPr sz="26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667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dirty="0">
                <a:latin typeface="Arial" panose="020B0604020202020204" pitchFamily="34" charset="0"/>
                <a:cs typeface="Arial" panose="020B0604020202020204" pitchFamily="34" charset="0"/>
              </a:rPr>
              <a:t>I+D,</a:t>
            </a:r>
            <a:r>
              <a:rPr sz="26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spc="-13" dirty="0">
                <a:latin typeface="Arial" panose="020B0604020202020204" pitchFamily="34" charset="0"/>
                <a:cs typeface="Arial" panose="020B0604020202020204" pitchFamily="34" charset="0"/>
              </a:rPr>
              <a:t>escalabilidad</a:t>
            </a:r>
            <a:r>
              <a:rPr sz="2667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667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dirty="0">
                <a:latin typeface="Arial" panose="020B0604020202020204" pitchFamily="34" charset="0"/>
                <a:cs typeface="Arial" panose="020B0604020202020204" pitchFamily="34" charset="0"/>
              </a:rPr>
              <a:t>políticas</a:t>
            </a:r>
            <a:r>
              <a:rPr sz="2667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667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spc="-13" dirty="0">
                <a:latin typeface="Arial" panose="020B0604020202020204" pitchFamily="34" charset="0"/>
                <a:cs typeface="Arial" panose="020B0604020202020204" pitchFamily="34" charset="0"/>
              </a:rPr>
              <a:t>apoyo.</a:t>
            </a:r>
            <a:endParaRPr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spcBef>
                <a:spcPts val="1533"/>
              </a:spcBef>
              <a:buFont typeface="Arial MT"/>
              <a:buChar char="•"/>
              <a:tabLst>
                <a:tab pos="320879" algn="l"/>
              </a:tabLst>
            </a:pPr>
            <a:r>
              <a:rPr sz="2667" spc="-13" dirty="0">
                <a:latin typeface="Arial" panose="020B0604020202020204" pitchFamily="34" charset="0"/>
                <a:cs typeface="Arial" panose="020B0604020202020204" pitchFamily="34" charset="0"/>
              </a:rPr>
              <a:t>Reflexión:</a:t>
            </a:r>
            <a:r>
              <a:rPr sz="26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667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dirty="0">
                <a:latin typeface="Arial" panose="020B0604020202020204" pitchFamily="34" charset="0"/>
                <a:cs typeface="Arial" panose="020B0604020202020204" pitchFamily="34" charset="0"/>
              </a:rPr>
              <a:t>futuro</a:t>
            </a:r>
            <a:r>
              <a:rPr sz="26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dirty="0"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  <a:r>
              <a:rPr sz="26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dirty="0">
                <a:latin typeface="Arial" panose="020B0604020202020204" pitchFamily="34" charset="0"/>
                <a:cs typeface="Arial" panose="020B0604020202020204" pitchFamily="34" charset="0"/>
              </a:rPr>
              <a:t>será</a:t>
            </a:r>
            <a:r>
              <a:rPr sz="26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dirty="0">
                <a:latin typeface="Arial" panose="020B0604020202020204" pitchFamily="34" charset="0"/>
                <a:cs typeface="Arial" panose="020B0604020202020204" pitchFamily="34" charset="0"/>
              </a:rPr>
              <a:t>biológico</a:t>
            </a:r>
            <a:r>
              <a:rPr sz="26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667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sz="2667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67" spc="-13" dirty="0">
                <a:latin typeface="Arial" panose="020B0604020202020204" pitchFamily="34" charset="0"/>
                <a:cs typeface="Arial" panose="020B0604020202020204" pitchFamily="34" charset="0"/>
              </a:rPr>
              <a:t>será.</a:t>
            </a:r>
            <a:endParaRPr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593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4199" y="1210225"/>
            <a:ext cx="5532120" cy="1859483"/>
          </a:xfrm>
          <a:prstGeom prst="rect">
            <a:avLst/>
          </a:prstGeom>
        </p:spPr>
        <p:txBody>
          <a:bodyPr vert="horz" wrap="square" lIns="0" tIns="88900" rIns="0" bIns="0" rtlCol="0" anchor="ctr">
            <a:spAutoFit/>
          </a:bodyPr>
          <a:lstStyle/>
          <a:p>
            <a:pPr marL="16933" marR="6773">
              <a:lnSpc>
                <a:spcPts val="4613"/>
              </a:lnSpc>
              <a:spcBef>
                <a:spcPts val="700"/>
              </a:spcBef>
            </a:pPr>
            <a:r>
              <a:rPr sz="4267" spc="-13" dirty="0">
                <a:latin typeface="Arial" panose="020B0604020202020204" pitchFamily="34" charset="0"/>
                <a:cs typeface="Arial" panose="020B0604020202020204" pitchFamily="34" charset="0"/>
              </a:rPr>
              <a:t>Economía</a:t>
            </a:r>
            <a:r>
              <a:rPr sz="42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67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4267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67" spc="-33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sz="4267" dirty="0">
                <a:latin typeface="Arial" panose="020B0604020202020204" pitchFamily="34" charset="0"/>
                <a:cs typeface="Arial" panose="020B0604020202020204" pitchFamily="34" charset="0"/>
              </a:rPr>
              <a:t>Experiencia</a:t>
            </a:r>
            <a:r>
              <a:rPr sz="4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67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sz="4267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67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4267" spc="-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67" dirty="0">
                <a:latin typeface="Arial" panose="020B0604020202020204" pitchFamily="34" charset="0"/>
                <a:cs typeface="Arial" panose="020B0604020202020204" pitchFamily="34" charset="0"/>
              </a:rPr>
              <a:t>valor</a:t>
            </a:r>
            <a:r>
              <a:rPr sz="4267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67" spc="-33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4267" dirty="0"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  <a:r>
              <a:rPr sz="4267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67" dirty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sz="4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67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42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67" spc="-13" dirty="0">
                <a:latin typeface="Arial" panose="020B0604020202020204" pitchFamily="34" charset="0"/>
                <a:cs typeface="Arial" panose="020B0604020202020204" pitchFamily="34" charset="0"/>
              </a:rPr>
              <a:t>siente</a:t>
            </a:r>
            <a:endParaRPr sz="42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74200" y="3366279"/>
            <a:ext cx="5571913" cy="5671638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320879" indent="-303946">
              <a:lnSpc>
                <a:spcPts val="2880"/>
              </a:lnSpc>
              <a:spcBef>
                <a:spcPts val="127"/>
              </a:spcBef>
              <a:buFont typeface="Arial MT"/>
              <a:buChar char="•"/>
              <a:tabLst>
                <a:tab pos="320879" algn="l"/>
              </a:tabLst>
            </a:pP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sz="2533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personas</a:t>
            </a:r>
            <a:r>
              <a:rPr sz="2533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sz="2533" spc="-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sz="2533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compran</a:t>
            </a:r>
            <a:r>
              <a:rPr sz="2533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spc="-13" dirty="0">
                <a:latin typeface="Arial" panose="020B0604020202020204" pitchFamily="34" charset="0"/>
                <a:cs typeface="Arial" panose="020B0604020202020204" pitchFamily="34" charset="0"/>
              </a:rPr>
              <a:t>productos,</a:t>
            </a:r>
            <a:endParaRPr sz="25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880"/>
              </a:lnSpc>
            </a:pP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compran</a:t>
            </a:r>
            <a:r>
              <a:rPr sz="2533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spc="-13" dirty="0">
                <a:latin typeface="Arial" panose="020B0604020202020204" pitchFamily="34" charset="0"/>
                <a:cs typeface="Arial" panose="020B0604020202020204" pitchFamily="34" charset="0"/>
              </a:rPr>
              <a:t>experiencias</a:t>
            </a:r>
            <a:r>
              <a:rPr sz="2533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spc="-13" dirty="0">
                <a:latin typeface="Arial" panose="020B0604020202020204" pitchFamily="34" charset="0"/>
                <a:cs typeface="Arial" panose="020B0604020202020204" pitchFamily="34" charset="0"/>
              </a:rPr>
              <a:t>memorables.</a:t>
            </a:r>
            <a:endParaRPr sz="25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lnSpc>
                <a:spcPts val="2880"/>
              </a:lnSpc>
              <a:spcBef>
                <a:spcPts val="1573"/>
              </a:spcBef>
              <a:buFont typeface="Arial MT"/>
              <a:buChar char="•"/>
              <a:tabLst>
                <a:tab pos="320879" algn="l"/>
              </a:tabLst>
            </a:pP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Ejemplos:</a:t>
            </a:r>
            <a:r>
              <a:rPr sz="2533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Airbnb</a:t>
            </a:r>
            <a:r>
              <a:rPr sz="2533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Experiences,</a:t>
            </a:r>
            <a:r>
              <a:rPr sz="2533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spc="-13" dirty="0">
                <a:latin typeface="Arial" panose="020B0604020202020204" pitchFamily="34" charset="0"/>
                <a:cs typeface="Arial" panose="020B0604020202020204" pitchFamily="34" charset="0"/>
              </a:rPr>
              <a:t>museos</a:t>
            </a:r>
            <a:endParaRPr sz="25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880"/>
              </a:lnSpc>
            </a:pPr>
            <a:r>
              <a:rPr sz="2533" spc="-13" dirty="0">
                <a:latin typeface="Arial" panose="020B0604020202020204" pitchFamily="34" charset="0"/>
                <a:cs typeface="Arial" panose="020B0604020202020204" pitchFamily="34" charset="0"/>
              </a:rPr>
              <a:t>inmersivos,</a:t>
            </a:r>
            <a:r>
              <a:rPr sz="2533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marcas</a:t>
            </a:r>
            <a:r>
              <a:rPr sz="2533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spc="-13" dirty="0">
                <a:latin typeface="Arial" panose="020B0604020202020204" pitchFamily="34" charset="0"/>
                <a:cs typeface="Arial" panose="020B0604020202020204" pitchFamily="34" charset="0"/>
              </a:rPr>
              <a:t>sensoriales.</a:t>
            </a:r>
            <a:endParaRPr sz="25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lnSpc>
                <a:spcPts val="2900"/>
              </a:lnSpc>
              <a:spcBef>
                <a:spcPts val="1567"/>
              </a:spcBef>
              <a:buFont typeface="Arial MT"/>
              <a:buChar char="•"/>
              <a:tabLst>
                <a:tab pos="320879" algn="l"/>
              </a:tabLst>
            </a:pP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Claves:</a:t>
            </a:r>
            <a:r>
              <a:rPr sz="2533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emoción,</a:t>
            </a:r>
            <a:r>
              <a:rPr sz="2533" spc="-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spc="-13" dirty="0">
                <a:latin typeface="Arial" panose="020B0604020202020204" pitchFamily="34" charset="0"/>
                <a:cs typeface="Arial" panose="020B0604020202020204" pitchFamily="34" charset="0"/>
              </a:rPr>
              <a:t>personalización,</a:t>
            </a:r>
            <a:endParaRPr sz="25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900"/>
              </a:lnSpc>
            </a:pPr>
            <a:r>
              <a:rPr sz="2533" spc="-13" dirty="0">
                <a:latin typeface="Arial" panose="020B0604020202020204" pitchFamily="34" charset="0"/>
                <a:cs typeface="Arial" panose="020B0604020202020204" pitchFamily="34" charset="0"/>
              </a:rPr>
              <a:t>diseño.</a:t>
            </a:r>
            <a:endParaRPr sz="25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lnSpc>
                <a:spcPts val="2880"/>
              </a:lnSpc>
              <a:spcBef>
                <a:spcPts val="1567"/>
              </a:spcBef>
              <a:buFont typeface="Arial MT"/>
              <a:buChar char="•"/>
              <a:tabLst>
                <a:tab pos="320879" algn="l"/>
              </a:tabLst>
            </a:pP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Impacto:</a:t>
            </a:r>
            <a:r>
              <a:rPr sz="2533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spc="-13" dirty="0">
                <a:latin typeface="Arial" panose="020B0604020202020204" pitchFamily="34" charset="0"/>
                <a:cs typeface="Arial" panose="020B0604020202020204" pitchFamily="34" charset="0"/>
              </a:rPr>
              <a:t>fidelización,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spc="-13" dirty="0">
                <a:latin typeface="Arial" panose="020B0604020202020204" pitchFamily="34" charset="0"/>
                <a:cs typeface="Arial" panose="020B0604020202020204" pitchFamily="34" charset="0"/>
              </a:rPr>
              <a:t>diferenciación,</a:t>
            </a:r>
            <a:endParaRPr sz="25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880"/>
              </a:lnSpc>
            </a:pPr>
            <a:r>
              <a:rPr sz="2533" spc="-13" dirty="0">
                <a:latin typeface="Arial" panose="020B0604020202020204" pitchFamily="34" charset="0"/>
                <a:cs typeface="Arial" panose="020B0604020202020204" pitchFamily="34" charset="0"/>
              </a:rPr>
              <a:t>comunidad.</a:t>
            </a:r>
            <a:endParaRPr sz="25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lnSpc>
                <a:spcPts val="2880"/>
              </a:lnSpc>
              <a:spcBef>
                <a:spcPts val="1567"/>
              </a:spcBef>
              <a:buFont typeface="Arial MT"/>
              <a:buChar char="•"/>
              <a:tabLst>
                <a:tab pos="320879" algn="l"/>
              </a:tabLst>
            </a:pPr>
            <a:r>
              <a:rPr sz="2533" spc="-13" dirty="0">
                <a:latin typeface="Arial" panose="020B0604020202020204" pitchFamily="34" charset="0"/>
                <a:cs typeface="Arial" panose="020B0604020202020204" pitchFamily="34" charset="0"/>
              </a:rPr>
              <a:t>Reflexión:</a:t>
            </a:r>
            <a:r>
              <a:rPr sz="2533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533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533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era</a:t>
            </a:r>
            <a:r>
              <a:rPr sz="2533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digital,</a:t>
            </a:r>
            <a:r>
              <a:rPr sz="2533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533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emoción</a:t>
            </a:r>
            <a:r>
              <a:rPr sz="2533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spc="-33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sz="25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880"/>
              </a:lnSpc>
            </a:pP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533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nuevo</a:t>
            </a:r>
            <a:r>
              <a:rPr sz="2533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spc="-27" dirty="0">
                <a:latin typeface="Arial" panose="020B0604020202020204" pitchFamily="34" charset="0"/>
                <a:cs typeface="Arial" panose="020B0604020202020204" pitchFamily="34" charset="0"/>
              </a:rPr>
              <a:t>lujo.</a:t>
            </a:r>
            <a:endParaRPr sz="25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128000" y="0"/>
            <a:ext cx="8128000" cy="9144000"/>
            <a:chOff x="6096000" y="0"/>
            <a:chExt cx="609600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0" y="0"/>
              <a:ext cx="6096000" cy="6857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0" y="0"/>
              <a:ext cx="6096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556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29195" y="2786040"/>
            <a:ext cx="7340600" cy="37232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85511">
              <a:spcBef>
                <a:spcPts val="133"/>
              </a:spcBef>
            </a:pPr>
            <a:r>
              <a:rPr sz="2400" b="1" dirty="0" err="1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Aprendi</a:t>
            </a:r>
            <a:r>
              <a:rPr lang="es-ES" sz="2400" b="1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2400" b="1" dirty="0" err="1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aje</a:t>
            </a:r>
            <a:r>
              <a:rPr sz="2400" b="1" spc="-87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3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</a:t>
            </a:r>
            <a:endParaRPr lang="es-ES" sz="2400" b="1" spc="-13" dirty="0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511">
              <a:spcBef>
                <a:spcPts val="133"/>
              </a:spcBef>
            </a:pPr>
            <a:endParaRPr sz="2400" dirty="0">
              <a:latin typeface="Arial MT"/>
              <a:cs typeface="Arial MT"/>
            </a:endParaRPr>
          </a:p>
          <a:p>
            <a:pPr marL="121917" indent="-118530">
              <a:buSzPct val="94444"/>
              <a:buFont typeface="Arial MT"/>
              <a:buChar char="•"/>
              <a:tabLst>
                <a:tab pos="121917" algn="l"/>
              </a:tabLst>
            </a:pPr>
            <a:r>
              <a:rPr sz="2400" dirty="0">
                <a:solidFill>
                  <a:srgbClr val="0D0D0D"/>
                </a:solidFill>
                <a:latin typeface="Arial"/>
                <a:cs typeface="Arial"/>
              </a:rPr>
              <a:t>Puntos</a:t>
            </a:r>
            <a:r>
              <a:rPr sz="2400" spc="-27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400" spc="-13" dirty="0">
                <a:solidFill>
                  <a:srgbClr val="0D0D0D"/>
                </a:solidFill>
                <a:latin typeface="Arial"/>
                <a:cs typeface="Arial"/>
              </a:rPr>
              <a:t>clave</a:t>
            </a:r>
            <a:r>
              <a:rPr sz="2400" spc="-13" dirty="0">
                <a:solidFill>
                  <a:srgbClr val="0D0D0D"/>
                </a:solidFill>
                <a:latin typeface="Arial MT"/>
                <a:cs typeface="Arial MT"/>
              </a:rPr>
              <a:t>:</a:t>
            </a:r>
            <a:endParaRPr lang="es-ES" sz="2400" spc="-13" dirty="0">
              <a:solidFill>
                <a:srgbClr val="0D0D0D"/>
              </a:solidFill>
              <a:latin typeface="Arial MT"/>
              <a:cs typeface="Arial MT"/>
            </a:endParaRPr>
          </a:p>
          <a:p>
            <a:pPr marL="121917" indent="-118530">
              <a:buSzPct val="94444"/>
              <a:buFont typeface="Arial MT"/>
              <a:buChar char="•"/>
              <a:tabLst>
                <a:tab pos="121917" algn="l"/>
              </a:tabLst>
            </a:pPr>
            <a:endParaRPr sz="2400" dirty="0">
              <a:latin typeface="Arial MT"/>
              <a:cs typeface="Arial MT"/>
            </a:endParaRPr>
          </a:p>
          <a:p>
            <a:pPr marL="1008355" lvl="1" indent="-381837">
              <a:buChar char="•"/>
              <a:tabLst>
                <a:tab pos="1008355" algn="l"/>
              </a:tabLst>
            </a:pPr>
            <a:r>
              <a:rPr sz="2400" dirty="0">
                <a:solidFill>
                  <a:srgbClr val="0D0D0D"/>
                </a:solidFill>
                <a:latin typeface="Arial MT"/>
                <a:cs typeface="Arial MT"/>
              </a:rPr>
              <a:t>La tecnología</a:t>
            </a:r>
            <a:r>
              <a:rPr sz="2400" spc="-53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D0D0D"/>
                </a:solidFill>
                <a:latin typeface="Arial MT"/>
                <a:cs typeface="Arial MT"/>
              </a:rPr>
              <a:t>evoluciona</a:t>
            </a:r>
            <a:r>
              <a:rPr sz="2400" spc="-67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2400" spc="-13" dirty="0">
                <a:solidFill>
                  <a:srgbClr val="0D0D0D"/>
                </a:solidFill>
                <a:latin typeface="Arial MT"/>
                <a:cs typeface="Arial MT"/>
              </a:rPr>
              <a:t>rápidamente;</a:t>
            </a:r>
            <a:endParaRPr sz="2400" dirty="0">
              <a:latin typeface="Arial MT"/>
              <a:cs typeface="Arial MT"/>
            </a:endParaRPr>
          </a:p>
          <a:p>
            <a:pPr marL="1008355"/>
            <a:r>
              <a:rPr sz="2400" dirty="0">
                <a:solidFill>
                  <a:srgbClr val="0D0D0D"/>
                </a:solidFill>
                <a:latin typeface="Arial MT"/>
                <a:cs typeface="Arial MT"/>
              </a:rPr>
              <a:t>mantenerse</a:t>
            </a:r>
            <a:r>
              <a:rPr sz="2400" spc="-100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D0D0D"/>
                </a:solidFill>
                <a:latin typeface="Arial MT"/>
                <a:cs typeface="Arial MT"/>
              </a:rPr>
              <a:t>actualizado</a:t>
            </a:r>
            <a:r>
              <a:rPr sz="2400" spc="-80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D0D0D"/>
                </a:solidFill>
                <a:latin typeface="Arial MT"/>
                <a:cs typeface="Arial MT"/>
              </a:rPr>
              <a:t>es</a:t>
            </a:r>
            <a:r>
              <a:rPr sz="2400" spc="-13" dirty="0">
                <a:solidFill>
                  <a:srgbClr val="0D0D0D"/>
                </a:solidFill>
                <a:latin typeface="Arial MT"/>
                <a:cs typeface="Arial MT"/>
              </a:rPr>
              <a:t> crucial.</a:t>
            </a:r>
            <a:endParaRPr sz="2400" dirty="0">
              <a:latin typeface="Arial MT"/>
              <a:cs typeface="Arial MT"/>
            </a:endParaRPr>
          </a:p>
          <a:p>
            <a:pPr marL="1008355" marR="6773" lvl="1" indent="-382684">
              <a:spcBef>
                <a:spcPts val="7"/>
              </a:spcBef>
              <a:buChar char="•"/>
              <a:tabLst>
                <a:tab pos="1008355" algn="l"/>
              </a:tabLst>
            </a:pPr>
            <a:r>
              <a:rPr sz="2400" dirty="0">
                <a:solidFill>
                  <a:srgbClr val="0D0D0D"/>
                </a:solidFill>
                <a:latin typeface="Arial MT"/>
                <a:cs typeface="Arial MT"/>
              </a:rPr>
              <a:t>Promover</a:t>
            </a:r>
            <a:r>
              <a:rPr sz="2400" spc="-20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D0D0D"/>
                </a:solidFill>
                <a:latin typeface="Arial MT"/>
                <a:cs typeface="Arial MT"/>
              </a:rPr>
              <a:t>la</a:t>
            </a:r>
            <a:r>
              <a:rPr sz="2400" spc="-13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D0D0D"/>
                </a:solidFill>
                <a:latin typeface="Arial MT"/>
                <a:cs typeface="Arial MT"/>
              </a:rPr>
              <a:t>curiosidad</a:t>
            </a:r>
            <a:r>
              <a:rPr sz="2400" spc="-80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D0D0D"/>
                </a:solidFill>
                <a:latin typeface="Arial MT"/>
                <a:cs typeface="Arial MT"/>
              </a:rPr>
              <a:t>y</a:t>
            </a:r>
            <a:r>
              <a:rPr sz="2400" spc="-13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D0D0D"/>
                </a:solidFill>
                <a:latin typeface="Arial MT"/>
                <a:cs typeface="Arial MT"/>
              </a:rPr>
              <a:t>el</a:t>
            </a:r>
            <a:r>
              <a:rPr sz="2400" spc="-7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D0D0D"/>
                </a:solidFill>
                <a:latin typeface="Arial MT"/>
                <a:cs typeface="Arial MT"/>
              </a:rPr>
              <a:t>deseo</a:t>
            </a:r>
            <a:r>
              <a:rPr sz="2400" spc="-47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D0D0D"/>
                </a:solidFill>
                <a:latin typeface="Arial MT"/>
                <a:cs typeface="Arial MT"/>
              </a:rPr>
              <a:t>de</a:t>
            </a:r>
            <a:r>
              <a:rPr sz="2400" spc="-13" dirty="0">
                <a:solidFill>
                  <a:srgbClr val="0D0D0D"/>
                </a:solidFill>
                <a:latin typeface="Arial MT"/>
                <a:cs typeface="Arial MT"/>
              </a:rPr>
              <a:t> aprender </a:t>
            </a:r>
            <a:r>
              <a:rPr sz="2400" dirty="0">
                <a:solidFill>
                  <a:srgbClr val="0D0D0D"/>
                </a:solidFill>
                <a:latin typeface="Arial MT"/>
                <a:cs typeface="Arial MT"/>
              </a:rPr>
              <a:t>nuevas</a:t>
            </a:r>
            <a:r>
              <a:rPr sz="2400" spc="-20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D0D0D"/>
                </a:solidFill>
                <a:latin typeface="Arial MT"/>
                <a:cs typeface="Arial MT"/>
              </a:rPr>
              <a:t>herramientas</a:t>
            </a:r>
            <a:r>
              <a:rPr sz="2400" spc="-113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D0D0D"/>
                </a:solidFill>
                <a:latin typeface="Arial MT"/>
                <a:cs typeface="Arial MT"/>
              </a:rPr>
              <a:t>y</a:t>
            </a:r>
            <a:r>
              <a:rPr sz="2400" spc="-27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2400" spc="-13" dirty="0">
                <a:solidFill>
                  <a:srgbClr val="0D0D0D"/>
                </a:solidFill>
                <a:latin typeface="Arial MT"/>
                <a:cs typeface="Arial MT"/>
              </a:rPr>
              <a:t>técnicas.</a:t>
            </a:r>
            <a:endParaRPr sz="2400" dirty="0">
              <a:latin typeface="Arial MT"/>
              <a:cs typeface="Arial MT"/>
            </a:endParaRPr>
          </a:p>
          <a:p>
            <a:pPr marL="1008355" lvl="1" indent="-381837">
              <a:buChar char="•"/>
              <a:tabLst>
                <a:tab pos="1008355" algn="l"/>
              </a:tabLst>
            </a:pPr>
            <a:r>
              <a:rPr sz="2400" dirty="0">
                <a:solidFill>
                  <a:srgbClr val="0D0D0D"/>
                </a:solidFill>
                <a:latin typeface="Arial MT"/>
                <a:cs typeface="Arial MT"/>
              </a:rPr>
              <a:t>Invertir</a:t>
            </a:r>
            <a:r>
              <a:rPr sz="2400" spc="-33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D0D0D"/>
                </a:solidFill>
                <a:latin typeface="Arial MT"/>
                <a:cs typeface="Arial MT"/>
              </a:rPr>
              <a:t>en</a:t>
            </a:r>
            <a:r>
              <a:rPr sz="2400" spc="-27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D0D0D"/>
                </a:solidFill>
                <a:latin typeface="Arial MT"/>
                <a:cs typeface="Arial MT"/>
              </a:rPr>
              <a:t>capacitación</a:t>
            </a:r>
            <a:r>
              <a:rPr sz="2400" spc="-87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D0D0D"/>
                </a:solidFill>
                <a:latin typeface="Arial MT"/>
                <a:cs typeface="Arial MT"/>
              </a:rPr>
              <a:t>y</a:t>
            </a:r>
            <a:r>
              <a:rPr sz="2400" spc="-20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D0D0D"/>
                </a:solidFill>
                <a:latin typeface="Arial MT"/>
                <a:cs typeface="Arial MT"/>
              </a:rPr>
              <a:t>desarrollo</a:t>
            </a:r>
            <a:r>
              <a:rPr sz="2400" spc="-87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D0D0D"/>
                </a:solidFill>
                <a:latin typeface="Arial MT"/>
                <a:cs typeface="Arial MT"/>
              </a:rPr>
              <a:t>personal</a:t>
            </a:r>
            <a:r>
              <a:rPr sz="2400" spc="-87" dirty="0">
                <a:solidFill>
                  <a:srgbClr val="0D0D0D"/>
                </a:solidFill>
                <a:latin typeface="Arial MT"/>
                <a:cs typeface="Arial MT"/>
              </a:rPr>
              <a:t> </a:t>
            </a:r>
            <a:r>
              <a:rPr sz="2400" spc="-67" dirty="0">
                <a:solidFill>
                  <a:srgbClr val="0D0D0D"/>
                </a:solidFill>
                <a:latin typeface="Arial MT"/>
                <a:cs typeface="Arial MT"/>
              </a:rPr>
              <a:t>y</a:t>
            </a:r>
            <a:endParaRPr sz="2400" dirty="0">
              <a:latin typeface="Arial MT"/>
              <a:cs typeface="Arial MT"/>
            </a:endParaRPr>
          </a:p>
          <a:p>
            <a:pPr marL="1008355"/>
            <a:r>
              <a:rPr sz="2400" spc="-13" dirty="0">
                <a:solidFill>
                  <a:srgbClr val="0D0D0D"/>
                </a:solidFill>
                <a:latin typeface="Arial MT"/>
                <a:cs typeface="Arial MT"/>
              </a:rPr>
              <a:t>profesional.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165600" y="609601"/>
            <a:ext cx="75184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333" dirty="0">
                <a:latin typeface="Arial" panose="020B0604020202020204" pitchFamily="34" charset="0"/>
                <a:cs typeface="Arial" panose="020B0604020202020204" pitchFamily="34" charset="0"/>
              </a:rPr>
              <a:t>NUEVOS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5333" dirty="0">
                <a:latin typeface="Arial" panose="020B0604020202020204" pitchFamily="34" charset="0"/>
                <a:cs typeface="Arial" panose="020B0604020202020204" pitchFamily="34" charset="0"/>
              </a:rPr>
              <a:t>VALORES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img.freepik.com/foto-gratis/vista-superior-cadena-origami-personas-globo_23-2148621071.jpg?semt=ais_incoming&amp;w=740&amp;q=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851742"/>
            <a:ext cx="5869856" cy="586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object 2"/>
          <p:cNvGrpSpPr/>
          <p:nvPr/>
        </p:nvGrpSpPr>
        <p:grpSpPr>
          <a:xfrm>
            <a:off x="7416800" y="2112171"/>
            <a:ext cx="4394200" cy="115147"/>
            <a:chOff x="624636" y="2340435"/>
            <a:chExt cx="3295650" cy="86360"/>
          </a:xfrm>
        </p:grpSpPr>
        <p:sp>
          <p:nvSpPr>
            <p:cNvPr id="7" name="object 3"/>
            <p:cNvSpPr/>
            <p:nvPr/>
          </p:nvSpPr>
          <p:spPr>
            <a:xfrm>
              <a:off x="644651" y="2365104"/>
              <a:ext cx="3255645" cy="40005"/>
            </a:xfrm>
            <a:custGeom>
              <a:avLst/>
              <a:gdLst/>
              <a:ahLst/>
              <a:cxnLst/>
              <a:rect l="l" t="t" r="r" b="b"/>
              <a:pathLst>
                <a:path w="3255645" h="40005">
                  <a:moveTo>
                    <a:pt x="951941" y="23"/>
                  </a:moveTo>
                  <a:lnTo>
                    <a:pt x="910692" y="0"/>
                  </a:lnTo>
                  <a:lnTo>
                    <a:pt x="870783" y="747"/>
                  </a:lnTo>
                  <a:lnTo>
                    <a:pt x="830133" y="2115"/>
                  </a:lnTo>
                  <a:lnTo>
                    <a:pt x="682926" y="8452"/>
                  </a:lnTo>
                  <a:lnTo>
                    <a:pt x="558271" y="12970"/>
                  </a:lnTo>
                  <a:lnTo>
                    <a:pt x="409554" y="18911"/>
                  </a:lnTo>
                  <a:lnTo>
                    <a:pt x="365953" y="20334"/>
                  </a:lnTo>
                  <a:lnTo>
                    <a:pt x="322995" y="21289"/>
                  </a:lnTo>
                  <a:lnTo>
                    <a:pt x="279274" y="21661"/>
                  </a:lnTo>
                  <a:lnTo>
                    <a:pt x="233383" y="21338"/>
                  </a:lnTo>
                  <a:lnTo>
                    <a:pt x="183916" y="20205"/>
                  </a:lnTo>
                  <a:lnTo>
                    <a:pt x="129467" y="18149"/>
                  </a:lnTo>
                  <a:lnTo>
                    <a:pt x="68630" y="15056"/>
                  </a:lnTo>
                  <a:lnTo>
                    <a:pt x="0" y="10811"/>
                  </a:lnTo>
                  <a:lnTo>
                    <a:pt x="368" y="17669"/>
                  </a:lnTo>
                  <a:lnTo>
                    <a:pt x="838" y="20336"/>
                  </a:lnTo>
                  <a:lnTo>
                    <a:pt x="0" y="29099"/>
                  </a:lnTo>
                  <a:lnTo>
                    <a:pt x="45461" y="28816"/>
                  </a:lnTo>
                  <a:lnTo>
                    <a:pt x="90446" y="28905"/>
                  </a:lnTo>
                  <a:lnTo>
                    <a:pt x="135407" y="29276"/>
                  </a:lnTo>
                  <a:lnTo>
                    <a:pt x="375756" y="32283"/>
                  </a:lnTo>
                  <a:lnTo>
                    <a:pt x="430114" y="32495"/>
                  </a:lnTo>
                  <a:lnTo>
                    <a:pt x="487627" y="32372"/>
                  </a:lnTo>
                  <a:lnTo>
                    <a:pt x="548750" y="31823"/>
                  </a:lnTo>
                  <a:lnTo>
                    <a:pt x="613936" y="30762"/>
                  </a:lnTo>
                  <a:lnTo>
                    <a:pt x="752525" y="27588"/>
                  </a:lnTo>
                  <a:lnTo>
                    <a:pt x="815491" y="26932"/>
                  </a:lnTo>
                  <a:lnTo>
                    <a:pt x="873298" y="26966"/>
                  </a:lnTo>
                  <a:lnTo>
                    <a:pt x="926705" y="27526"/>
                  </a:lnTo>
                  <a:lnTo>
                    <a:pt x="976472" y="28447"/>
                  </a:lnTo>
                  <a:lnTo>
                    <a:pt x="1111518" y="31735"/>
                  </a:lnTo>
                  <a:lnTo>
                    <a:pt x="1154314" y="32458"/>
                  </a:lnTo>
                  <a:lnTo>
                    <a:pt x="1197265" y="32720"/>
                  </a:lnTo>
                  <a:lnTo>
                    <a:pt x="1241131" y="32357"/>
                  </a:lnTo>
                  <a:lnTo>
                    <a:pt x="1286670" y="31205"/>
                  </a:lnTo>
                  <a:lnTo>
                    <a:pt x="1389143" y="26494"/>
                  </a:lnTo>
                  <a:lnTo>
                    <a:pt x="1437057" y="24823"/>
                  </a:lnTo>
                  <a:lnTo>
                    <a:pt x="1480302" y="23947"/>
                  </a:lnTo>
                  <a:lnTo>
                    <a:pt x="1520795" y="23729"/>
                  </a:lnTo>
                  <a:lnTo>
                    <a:pt x="1560450" y="24033"/>
                  </a:lnTo>
                  <a:lnTo>
                    <a:pt x="1749023" y="27708"/>
                  </a:lnTo>
                  <a:lnTo>
                    <a:pt x="1813236" y="28555"/>
                  </a:lnTo>
                  <a:lnTo>
                    <a:pt x="1888109" y="29099"/>
                  </a:lnTo>
                  <a:lnTo>
                    <a:pt x="1951082" y="28991"/>
                  </a:lnTo>
                  <a:lnTo>
                    <a:pt x="2012907" y="28233"/>
                  </a:lnTo>
                  <a:lnTo>
                    <a:pt x="2073418" y="26991"/>
                  </a:lnTo>
                  <a:lnTo>
                    <a:pt x="2132445" y="25434"/>
                  </a:lnTo>
                  <a:lnTo>
                    <a:pt x="2298954" y="20527"/>
                  </a:lnTo>
                  <a:lnTo>
                    <a:pt x="2350372" y="19369"/>
                  </a:lnTo>
                  <a:lnTo>
                    <a:pt x="2399469" y="18727"/>
                  </a:lnTo>
                  <a:lnTo>
                    <a:pt x="2446077" y="18769"/>
                  </a:lnTo>
                  <a:lnTo>
                    <a:pt x="2490028" y="19660"/>
                  </a:lnTo>
                  <a:lnTo>
                    <a:pt x="2531154" y="21568"/>
                  </a:lnTo>
                  <a:lnTo>
                    <a:pt x="2569288" y="24659"/>
                  </a:lnTo>
                  <a:lnTo>
                    <a:pt x="2604262" y="29099"/>
                  </a:lnTo>
                  <a:lnTo>
                    <a:pt x="2643589" y="33817"/>
                  </a:lnTo>
                  <a:lnTo>
                    <a:pt x="2689040" y="36974"/>
                  </a:lnTo>
                  <a:lnTo>
                    <a:pt x="2739433" y="38781"/>
                  </a:lnTo>
                  <a:lnTo>
                    <a:pt x="2793586" y="39450"/>
                  </a:lnTo>
                  <a:lnTo>
                    <a:pt x="2850318" y="39192"/>
                  </a:lnTo>
                  <a:lnTo>
                    <a:pt x="2908448" y="38218"/>
                  </a:lnTo>
                  <a:lnTo>
                    <a:pt x="2966795" y="36740"/>
                  </a:lnTo>
                  <a:lnTo>
                    <a:pt x="3178718" y="30003"/>
                  </a:lnTo>
                  <a:lnTo>
                    <a:pt x="3220426" y="29170"/>
                  </a:lnTo>
                  <a:lnTo>
                    <a:pt x="3255264" y="29099"/>
                  </a:lnTo>
                  <a:lnTo>
                    <a:pt x="3255645" y="20336"/>
                  </a:lnTo>
                  <a:lnTo>
                    <a:pt x="3255010" y="15256"/>
                  </a:lnTo>
                  <a:lnTo>
                    <a:pt x="3255264" y="10811"/>
                  </a:lnTo>
                  <a:lnTo>
                    <a:pt x="3201583" y="15835"/>
                  </a:lnTo>
                  <a:lnTo>
                    <a:pt x="3146724" y="18950"/>
                  </a:lnTo>
                  <a:lnTo>
                    <a:pt x="3091083" y="20431"/>
                  </a:lnTo>
                  <a:lnTo>
                    <a:pt x="3035056" y="20552"/>
                  </a:lnTo>
                  <a:lnTo>
                    <a:pt x="2979039" y="19588"/>
                  </a:lnTo>
                  <a:lnTo>
                    <a:pt x="2923428" y="17816"/>
                  </a:lnTo>
                  <a:lnTo>
                    <a:pt x="2868620" y="15508"/>
                  </a:lnTo>
                  <a:lnTo>
                    <a:pt x="2712974" y="8130"/>
                  </a:lnTo>
                  <a:lnTo>
                    <a:pt x="2665338" y="6435"/>
                  </a:lnTo>
                  <a:lnTo>
                    <a:pt x="2620487" y="5581"/>
                  </a:lnTo>
                  <a:lnTo>
                    <a:pt x="2578816" y="5842"/>
                  </a:lnTo>
                  <a:lnTo>
                    <a:pt x="2540721" y="7494"/>
                  </a:lnTo>
                  <a:lnTo>
                    <a:pt x="2463528" y="15080"/>
                  </a:lnTo>
                  <a:lnTo>
                    <a:pt x="2415144" y="17496"/>
                  </a:lnTo>
                  <a:lnTo>
                    <a:pt x="2362579" y="18384"/>
                  </a:lnTo>
                  <a:lnTo>
                    <a:pt x="2306964" y="18064"/>
                  </a:lnTo>
                  <a:lnTo>
                    <a:pt x="2249432" y="16861"/>
                  </a:lnTo>
                  <a:lnTo>
                    <a:pt x="2191115" y="15097"/>
                  </a:lnTo>
                  <a:lnTo>
                    <a:pt x="2076652" y="11178"/>
                  </a:lnTo>
                  <a:lnTo>
                    <a:pt x="2022770" y="9668"/>
                  </a:lnTo>
                  <a:lnTo>
                    <a:pt x="1972631" y="8889"/>
                  </a:lnTo>
                  <a:lnTo>
                    <a:pt x="1927367" y="9162"/>
                  </a:lnTo>
                  <a:lnTo>
                    <a:pt x="1888109" y="10811"/>
                  </a:lnTo>
                  <a:lnTo>
                    <a:pt x="1854929" y="12896"/>
                  </a:lnTo>
                  <a:lnTo>
                    <a:pt x="1817241" y="14917"/>
                  </a:lnTo>
                  <a:lnTo>
                    <a:pt x="1775479" y="16809"/>
                  </a:lnTo>
                  <a:lnTo>
                    <a:pt x="1730080" y="18509"/>
                  </a:lnTo>
                  <a:lnTo>
                    <a:pt x="1681479" y="19952"/>
                  </a:lnTo>
                  <a:lnTo>
                    <a:pt x="1630114" y="21075"/>
                  </a:lnTo>
                  <a:lnTo>
                    <a:pt x="1576419" y="21813"/>
                  </a:lnTo>
                  <a:lnTo>
                    <a:pt x="1520830" y="22101"/>
                  </a:lnTo>
                  <a:lnTo>
                    <a:pt x="1463785" y="21877"/>
                  </a:lnTo>
                  <a:lnTo>
                    <a:pt x="1405718" y="21075"/>
                  </a:lnTo>
                  <a:lnTo>
                    <a:pt x="1347065" y="19632"/>
                  </a:lnTo>
                  <a:lnTo>
                    <a:pt x="1288263" y="17483"/>
                  </a:lnTo>
                  <a:lnTo>
                    <a:pt x="1229748" y="14564"/>
                  </a:lnTo>
                  <a:lnTo>
                    <a:pt x="1104537" y="6211"/>
                  </a:lnTo>
                  <a:lnTo>
                    <a:pt x="1046782" y="2979"/>
                  </a:lnTo>
                  <a:lnTo>
                    <a:pt x="996610" y="966"/>
                  </a:lnTo>
                  <a:lnTo>
                    <a:pt x="951941" y="23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object 4"/>
            <p:cNvSpPr/>
            <p:nvPr/>
          </p:nvSpPr>
          <p:spPr>
            <a:xfrm>
              <a:off x="644448" y="2360247"/>
              <a:ext cx="3255645" cy="46990"/>
            </a:xfrm>
            <a:custGeom>
              <a:avLst/>
              <a:gdLst/>
              <a:ahLst/>
              <a:cxnLst/>
              <a:rect l="l" t="t" r="r" b="b"/>
              <a:pathLst>
                <a:path w="3255645" h="46989">
                  <a:moveTo>
                    <a:pt x="203" y="15668"/>
                  </a:moveTo>
                  <a:lnTo>
                    <a:pt x="59845" y="10650"/>
                  </a:lnTo>
                  <a:lnTo>
                    <a:pt x="118558" y="6628"/>
                  </a:lnTo>
                  <a:lnTo>
                    <a:pt x="176179" y="3577"/>
                  </a:lnTo>
                  <a:lnTo>
                    <a:pt x="232544" y="1472"/>
                  </a:lnTo>
                  <a:lnTo>
                    <a:pt x="287492" y="288"/>
                  </a:lnTo>
                  <a:lnTo>
                    <a:pt x="340858" y="0"/>
                  </a:lnTo>
                  <a:lnTo>
                    <a:pt x="392479" y="581"/>
                  </a:lnTo>
                  <a:lnTo>
                    <a:pt x="442193" y="2009"/>
                  </a:lnTo>
                  <a:lnTo>
                    <a:pt x="489835" y="4256"/>
                  </a:lnTo>
                  <a:lnTo>
                    <a:pt x="535244" y="7298"/>
                  </a:lnTo>
                  <a:lnTo>
                    <a:pt x="578255" y="11111"/>
                  </a:lnTo>
                  <a:lnTo>
                    <a:pt x="618705" y="15668"/>
                  </a:lnTo>
                  <a:lnTo>
                    <a:pt x="655602" y="19572"/>
                  </a:lnTo>
                  <a:lnTo>
                    <a:pt x="694178" y="22295"/>
                  </a:lnTo>
                  <a:lnTo>
                    <a:pt x="734574" y="23982"/>
                  </a:lnTo>
                  <a:lnTo>
                    <a:pt x="776931" y="24777"/>
                  </a:lnTo>
                  <a:lnTo>
                    <a:pt x="821391" y="24825"/>
                  </a:lnTo>
                  <a:lnTo>
                    <a:pt x="868094" y="24270"/>
                  </a:lnTo>
                  <a:lnTo>
                    <a:pt x="917183" y="23258"/>
                  </a:lnTo>
                  <a:lnTo>
                    <a:pt x="968797" y="21932"/>
                  </a:lnTo>
                  <a:lnTo>
                    <a:pt x="1023078" y="20438"/>
                  </a:lnTo>
                  <a:lnTo>
                    <a:pt x="1080167" y="18920"/>
                  </a:lnTo>
                  <a:lnTo>
                    <a:pt x="1140206" y="17522"/>
                  </a:lnTo>
                  <a:lnTo>
                    <a:pt x="1203334" y="16390"/>
                  </a:lnTo>
                  <a:lnTo>
                    <a:pt x="1269695" y="15668"/>
                  </a:lnTo>
                  <a:lnTo>
                    <a:pt x="1335573" y="15443"/>
                  </a:lnTo>
                  <a:lnTo>
                    <a:pt x="1397479" y="15638"/>
                  </a:lnTo>
                  <a:lnTo>
                    <a:pt x="1455893" y="16147"/>
                  </a:lnTo>
                  <a:lnTo>
                    <a:pt x="1511294" y="16867"/>
                  </a:lnTo>
                  <a:lnTo>
                    <a:pt x="1564161" y="17694"/>
                  </a:lnTo>
                  <a:lnTo>
                    <a:pt x="1614972" y="18523"/>
                  </a:lnTo>
                  <a:lnTo>
                    <a:pt x="1664207" y="19252"/>
                  </a:lnTo>
                  <a:lnTo>
                    <a:pt x="1712345" y="19775"/>
                  </a:lnTo>
                  <a:lnTo>
                    <a:pt x="1759864" y="19988"/>
                  </a:lnTo>
                  <a:lnTo>
                    <a:pt x="1807243" y="19789"/>
                  </a:lnTo>
                  <a:lnTo>
                    <a:pt x="1854963" y="19071"/>
                  </a:lnTo>
                  <a:lnTo>
                    <a:pt x="1903500" y="17732"/>
                  </a:lnTo>
                  <a:lnTo>
                    <a:pt x="1953336" y="15668"/>
                  </a:lnTo>
                  <a:lnTo>
                    <a:pt x="2005009" y="13799"/>
                  </a:lnTo>
                  <a:lnTo>
                    <a:pt x="2058446" y="12982"/>
                  </a:lnTo>
                  <a:lnTo>
                    <a:pt x="2113210" y="13015"/>
                  </a:lnTo>
                  <a:lnTo>
                    <a:pt x="2168858" y="13695"/>
                  </a:lnTo>
                  <a:lnTo>
                    <a:pt x="2224952" y="14822"/>
                  </a:lnTo>
                  <a:lnTo>
                    <a:pt x="2281053" y="16193"/>
                  </a:lnTo>
                  <a:lnTo>
                    <a:pt x="2336719" y="17606"/>
                  </a:lnTo>
                  <a:lnTo>
                    <a:pt x="2391511" y="18859"/>
                  </a:lnTo>
                  <a:lnTo>
                    <a:pt x="2444991" y="19751"/>
                  </a:lnTo>
                  <a:lnTo>
                    <a:pt x="2496717" y="20080"/>
                  </a:lnTo>
                  <a:lnTo>
                    <a:pt x="2546249" y="19644"/>
                  </a:lnTo>
                  <a:lnTo>
                    <a:pt x="2593149" y="18240"/>
                  </a:lnTo>
                  <a:lnTo>
                    <a:pt x="2636977" y="15668"/>
                  </a:lnTo>
                  <a:lnTo>
                    <a:pt x="2684956" y="12838"/>
                  </a:lnTo>
                  <a:lnTo>
                    <a:pt x="2736916" y="11197"/>
                  </a:lnTo>
                  <a:lnTo>
                    <a:pt x="2791855" y="10542"/>
                  </a:lnTo>
                  <a:lnTo>
                    <a:pt x="2848775" y="10673"/>
                  </a:lnTo>
                  <a:lnTo>
                    <a:pt x="2906676" y="11385"/>
                  </a:lnTo>
                  <a:lnTo>
                    <a:pt x="2964557" y="12477"/>
                  </a:lnTo>
                  <a:lnTo>
                    <a:pt x="3021420" y="13747"/>
                  </a:lnTo>
                  <a:lnTo>
                    <a:pt x="3076265" y="14991"/>
                  </a:lnTo>
                  <a:lnTo>
                    <a:pt x="3128092" y="16007"/>
                  </a:lnTo>
                  <a:lnTo>
                    <a:pt x="3175901" y="16594"/>
                  </a:lnTo>
                  <a:lnTo>
                    <a:pt x="3218692" y="16549"/>
                  </a:lnTo>
                  <a:lnTo>
                    <a:pt x="3255467" y="15668"/>
                  </a:lnTo>
                  <a:lnTo>
                    <a:pt x="3254705" y="23796"/>
                  </a:lnTo>
                  <a:lnTo>
                    <a:pt x="3255086" y="27733"/>
                  </a:lnTo>
                  <a:lnTo>
                    <a:pt x="3255467" y="33956"/>
                  </a:lnTo>
                  <a:lnTo>
                    <a:pt x="3216374" y="34716"/>
                  </a:lnTo>
                  <a:lnTo>
                    <a:pt x="3171163" y="34943"/>
                  </a:lnTo>
                  <a:lnTo>
                    <a:pt x="3120898" y="34740"/>
                  </a:lnTo>
                  <a:lnTo>
                    <a:pt x="3066647" y="34212"/>
                  </a:lnTo>
                  <a:lnTo>
                    <a:pt x="3009474" y="33463"/>
                  </a:lnTo>
                  <a:lnTo>
                    <a:pt x="2950446" y="32597"/>
                  </a:lnTo>
                  <a:lnTo>
                    <a:pt x="2890627" y="31718"/>
                  </a:lnTo>
                  <a:lnTo>
                    <a:pt x="2831085" y="30930"/>
                  </a:lnTo>
                  <a:lnTo>
                    <a:pt x="2772885" y="30338"/>
                  </a:lnTo>
                  <a:lnTo>
                    <a:pt x="2717092" y="30046"/>
                  </a:lnTo>
                  <a:lnTo>
                    <a:pt x="2664773" y="30158"/>
                  </a:lnTo>
                  <a:lnTo>
                    <a:pt x="2616993" y="30777"/>
                  </a:lnTo>
                  <a:lnTo>
                    <a:pt x="2574818" y="32008"/>
                  </a:lnTo>
                  <a:lnTo>
                    <a:pt x="2539314" y="33956"/>
                  </a:lnTo>
                  <a:lnTo>
                    <a:pt x="2505914" y="35586"/>
                  </a:lnTo>
                  <a:lnTo>
                    <a:pt x="2429882" y="35335"/>
                  </a:lnTo>
                  <a:lnTo>
                    <a:pt x="2387439" y="33956"/>
                  </a:lnTo>
                  <a:lnTo>
                    <a:pt x="2342169" y="32075"/>
                  </a:lnTo>
                  <a:lnTo>
                    <a:pt x="2294169" y="29944"/>
                  </a:lnTo>
                  <a:lnTo>
                    <a:pt x="2243531" y="27812"/>
                  </a:lnTo>
                  <a:lnTo>
                    <a:pt x="2190350" y="25932"/>
                  </a:lnTo>
                  <a:lnTo>
                    <a:pt x="2134722" y="24553"/>
                  </a:lnTo>
                  <a:lnTo>
                    <a:pt x="2076739" y="23926"/>
                  </a:lnTo>
                  <a:lnTo>
                    <a:pt x="2016498" y="24302"/>
                  </a:lnTo>
                  <a:lnTo>
                    <a:pt x="1954091" y="25932"/>
                  </a:lnTo>
                  <a:lnTo>
                    <a:pt x="1889614" y="29066"/>
                  </a:lnTo>
                  <a:lnTo>
                    <a:pt x="1823161" y="33956"/>
                  </a:lnTo>
                  <a:lnTo>
                    <a:pt x="1755167" y="39361"/>
                  </a:lnTo>
                  <a:lnTo>
                    <a:pt x="1695419" y="43109"/>
                  </a:lnTo>
                  <a:lnTo>
                    <a:pt x="1642482" y="45407"/>
                  </a:lnTo>
                  <a:lnTo>
                    <a:pt x="1594923" y="46461"/>
                  </a:lnTo>
                  <a:lnTo>
                    <a:pt x="1551306" y="46477"/>
                  </a:lnTo>
                  <a:lnTo>
                    <a:pt x="1510197" y="45661"/>
                  </a:lnTo>
                  <a:lnTo>
                    <a:pt x="1470162" y="44219"/>
                  </a:lnTo>
                  <a:lnTo>
                    <a:pt x="1429765" y="42357"/>
                  </a:lnTo>
                  <a:lnTo>
                    <a:pt x="1387573" y="40280"/>
                  </a:lnTo>
                  <a:lnTo>
                    <a:pt x="1342151" y="38196"/>
                  </a:lnTo>
                  <a:lnTo>
                    <a:pt x="1292064" y="36310"/>
                  </a:lnTo>
                  <a:lnTo>
                    <a:pt x="1235878" y="34828"/>
                  </a:lnTo>
                  <a:lnTo>
                    <a:pt x="1172159" y="33956"/>
                  </a:lnTo>
                  <a:lnTo>
                    <a:pt x="1133587" y="33803"/>
                  </a:lnTo>
                  <a:lnTo>
                    <a:pt x="1094660" y="33886"/>
                  </a:lnTo>
                  <a:lnTo>
                    <a:pt x="1055269" y="34174"/>
                  </a:lnTo>
                  <a:lnTo>
                    <a:pt x="1015303" y="34634"/>
                  </a:lnTo>
                  <a:lnTo>
                    <a:pt x="974652" y="35236"/>
                  </a:lnTo>
                  <a:lnTo>
                    <a:pt x="933205" y="35946"/>
                  </a:lnTo>
                  <a:lnTo>
                    <a:pt x="890853" y="36734"/>
                  </a:lnTo>
                  <a:lnTo>
                    <a:pt x="847486" y="37567"/>
                  </a:lnTo>
                  <a:lnTo>
                    <a:pt x="802993" y="38415"/>
                  </a:lnTo>
                  <a:lnTo>
                    <a:pt x="757264" y="39244"/>
                  </a:lnTo>
                  <a:lnTo>
                    <a:pt x="710189" y="40024"/>
                  </a:lnTo>
                  <a:lnTo>
                    <a:pt x="661658" y="40723"/>
                  </a:lnTo>
                  <a:lnTo>
                    <a:pt x="611560" y="41308"/>
                  </a:lnTo>
                  <a:lnTo>
                    <a:pt x="559786" y="41749"/>
                  </a:lnTo>
                  <a:lnTo>
                    <a:pt x="506226" y="42013"/>
                  </a:lnTo>
                  <a:lnTo>
                    <a:pt x="450768" y="42068"/>
                  </a:lnTo>
                  <a:lnTo>
                    <a:pt x="393304" y="41884"/>
                  </a:lnTo>
                  <a:lnTo>
                    <a:pt x="333722" y="41427"/>
                  </a:lnTo>
                  <a:lnTo>
                    <a:pt x="271914" y="40667"/>
                  </a:lnTo>
                  <a:lnTo>
                    <a:pt x="207767" y="39572"/>
                  </a:lnTo>
                  <a:lnTo>
                    <a:pt x="141174" y="38110"/>
                  </a:lnTo>
                  <a:lnTo>
                    <a:pt x="72022" y="36248"/>
                  </a:lnTo>
                  <a:lnTo>
                    <a:pt x="203" y="33956"/>
                  </a:lnTo>
                  <a:lnTo>
                    <a:pt x="152" y="28114"/>
                  </a:lnTo>
                  <a:lnTo>
                    <a:pt x="0" y="22145"/>
                  </a:lnTo>
                  <a:lnTo>
                    <a:pt x="203" y="15668"/>
                  </a:lnTo>
                  <a:close/>
                </a:path>
              </a:pathLst>
            </a:custGeom>
            <a:ln w="39624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858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"/>
            <a:ext cx="7213597" cy="914383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9600" y="-195510"/>
            <a:ext cx="12547600" cy="2647391"/>
          </a:xfrm>
          <a:prstGeom prst="rect">
            <a:avLst/>
          </a:prstGeom>
        </p:spPr>
        <p:txBody>
          <a:bodyPr vert="horz" wrap="square" lIns="0" tIns="411988" rIns="0" bIns="0" rtlCol="0" anchor="ctr">
            <a:spAutoFit/>
          </a:bodyPr>
          <a:lstStyle/>
          <a:p>
            <a:pPr marL="7155848" marR="6773">
              <a:lnSpc>
                <a:spcPts val="5760"/>
              </a:lnSpc>
              <a:spcBef>
                <a:spcPts val="867"/>
              </a:spcBef>
            </a:pPr>
            <a:r>
              <a:rPr sz="5333" spc="-13" dirty="0">
                <a:latin typeface="Arial" panose="020B0604020202020204" pitchFamily="34" charset="0"/>
                <a:cs typeface="Arial" panose="020B0604020202020204" pitchFamily="34" charset="0"/>
              </a:rPr>
              <a:t>Convergencias</a:t>
            </a:r>
            <a:r>
              <a:rPr sz="5333" spc="-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333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sz="5333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333" spc="-13" dirty="0">
                <a:latin typeface="Arial" panose="020B0604020202020204" pitchFamily="34" charset="0"/>
                <a:cs typeface="Arial" panose="020B0604020202020204" pitchFamily="34" charset="0"/>
              </a:rPr>
              <a:t>Dónde </a:t>
            </a:r>
            <a:r>
              <a:rPr sz="5333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5333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333" dirty="0">
                <a:latin typeface="Arial" panose="020B0604020202020204" pitchFamily="34" charset="0"/>
                <a:cs typeface="Arial" panose="020B0604020202020204" pitchFamily="34" charset="0"/>
              </a:rPr>
              <a:t>cruzan</a:t>
            </a:r>
            <a:r>
              <a:rPr sz="5333" spc="-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333" dirty="0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5333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333" spc="-13" dirty="0">
                <a:latin typeface="Arial" panose="020B0604020202020204" pitchFamily="34" charset="0"/>
                <a:cs typeface="Arial" panose="020B0604020202020204" pitchFamily="34" charset="0"/>
              </a:rPr>
              <a:t>mundos</a:t>
            </a:r>
            <a:endParaRPr sz="53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60588" y="4266964"/>
            <a:ext cx="6628553" cy="49167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21725" indent="-304792">
              <a:lnSpc>
                <a:spcPts val="2580"/>
              </a:lnSpc>
              <a:spcBef>
                <a:spcPts val="140"/>
              </a:spcBef>
              <a:buFont typeface="Arial MT"/>
              <a:buChar char="•"/>
              <a:tabLst>
                <a:tab pos="321725" algn="l"/>
              </a:tabLst>
            </a:pP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sz="22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nuevas</a:t>
            </a:r>
            <a:r>
              <a:rPr sz="2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economías</a:t>
            </a:r>
            <a:r>
              <a:rPr sz="2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2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22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habilitadores</a:t>
            </a:r>
            <a:r>
              <a:rPr sz="22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tecnológicos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580"/>
              </a:lnSpc>
            </a:pP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sz="22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  <a:r>
              <a:rPr sz="2267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compartimentos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estancos.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 indent="-304792">
              <a:lnSpc>
                <a:spcPts val="2580"/>
              </a:lnSpc>
              <a:spcBef>
                <a:spcPts val="1087"/>
              </a:spcBef>
              <a:buFont typeface="Arial MT"/>
              <a:buChar char="•"/>
              <a:tabLst>
                <a:tab pos="321725" algn="l"/>
              </a:tabLst>
            </a:pP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Ejemplo</a:t>
            </a:r>
            <a:r>
              <a:rPr sz="2267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1:</a:t>
            </a:r>
            <a:r>
              <a:rPr sz="2267" spc="-27" dirty="0">
                <a:latin typeface="Arial" panose="020B0604020202020204" pitchFamily="34" charset="0"/>
                <a:cs typeface="Arial" panose="020B0604020202020204" pitchFamily="34" charset="0"/>
              </a:rPr>
              <a:t> AgriTech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sz="22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Economía</a:t>
            </a:r>
            <a:r>
              <a:rPr sz="22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Circular</a:t>
            </a:r>
            <a:r>
              <a:rPr sz="22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sz="2267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sz="2267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67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580"/>
              </a:lnSpc>
            </a:pP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agricultura</a:t>
            </a:r>
            <a:r>
              <a:rPr sz="2267" spc="-1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regenerativa.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 marR="331885" indent="-305639">
              <a:lnSpc>
                <a:spcPts val="2467"/>
              </a:lnSpc>
              <a:spcBef>
                <a:spcPts val="1353"/>
              </a:spcBef>
              <a:buFont typeface="Arial MT"/>
              <a:buChar char="•"/>
              <a:tabLst>
                <a:tab pos="321725" algn="l"/>
              </a:tabLst>
            </a:pP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Ejemplo</a:t>
            </a:r>
            <a:r>
              <a:rPr sz="2267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FinTech</a:t>
            </a:r>
            <a:r>
              <a:rPr sz="2267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sz="2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Web3</a:t>
            </a:r>
            <a:r>
              <a:rPr sz="22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 Blockchain</a:t>
            </a:r>
            <a:r>
              <a:rPr sz="2267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sz="2267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finanzas descentralizadas</a:t>
            </a:r>
            <a:r>
              <a:rPr sz="2267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impacto.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 indent="-304792">
              <a:lnSpc>
                <a:spcPts val="2573"/>
              </a:lnSpc>
              <a:spcBef>
                <a:spcPts val="1013"/>
              </a:spcBef>
              <a:buFont typeface="Arial MT"/>
              <a:buChar char="•"/>
              <a:tabLst>
                <a:tab pos="321725" algn="l"/>
              </a:tabLst>
            </a:pP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Ejemplo</a:t>
            </a:r>
            <a:r>
              <a:rPr sz="2267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  <a:r>
              <a:rPr sz="2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Construtech</a:t>
            </a:r>
            <a:r>
              <a:rPr sz="2267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sz="2267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Economía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Azul</a:t>
            </a:r>
            <a:r>
              <a:rPr sz="2267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Impresión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573"/>
              </a:lnSpc>
            </a:pP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3D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→ viviendas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sostenibles.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 indent="-304792">
              <a:lnSpc>
                <a:spcPts val="2573"/>
              </a:lnSpc>
              <a:spcBef>
                <a:spcPts val="1093"/>
              </a:spcBef>
              <a:buFont typeface="Arial MT"/>
              <a:buChar char="•"/>
              <a:tabLst>
                <a:tab pos="321725" algn="l"/>
              </a:tabLst>
            </a:pP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Reflexión:</a:t>
            </a:r>
            <a:r>
              <a:rPr sz="2267" spc="-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oportunidades</a:t>
            </a:r>
            <a:r>
              <a:rPr sz="2267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nacen</a:t>
            </a:r>
            <a:r>
              <a:rPr sz="2267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267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2267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dirty="0">
                <a:latin typeface="Arial" panose="020B0604020202020204" pitchFamily="34" charset="0"/>
                <a:cs typeface="Arial" panose="020B0604020202020204" pitchFamily="34" charset="0"/>
              </a:rPr>
              <a:t>cruces</a:t>
            </a:r>
            <a:r>
              <a:rPr sz="2267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entre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573"/>
              </a:lnSpc>
            </a:pPr>
            <a:r>
              <a:rPr sz="2267" spc="-13" dirty="0">
                <a:latin typeface="Arial" panose="020B0604020202020204" pitchFamily="34" charset="0"/>
                <a:cs typeface="Arial" panose="020B0604020202020204" pitchFamily="34" charset="0"/>
              </a:rPr>
              <a:t>disciplinas.</a:t>
            </a:r>
            <a:endParaRPr sz="22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759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213599" cy="914399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65200" y="99597"/>
            <a:ext cx="14935200" cy="1790404"/>
          </a:xfrm>
          <a:prstGeom prst="rect">
            <a:avLst/>
          </a:prstGeom>
        </p:spPr>
        <p:txBody>
          <a:bodyPr vert="horz" wrap="square" lIns="0" tIns="528489" rIns="0" bIns="0" rtlCol="0" anchor="ctr">
            <a:spAutoFit/>
          </a:bodyPr>
          <a:lstStyle/>
          <a:p>
            <a:pPr marL="7155848" marR="6773">
              <a:lnSpc>
                <a:spcPts val="4893"/>
              </a:lnSpc>
              <a:spcBef>
                <a:spcPts val="760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Gobernanza</a:t>
            </a:r>
            <a:r>
              <a:rPr spc="-1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métricas</a:t>
            </a:r>
            <a:r>
              <a:rPr spc="-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33" dirty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r>
              <a:rPr spc="-1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ROE</a:t>
            </a:r>
            <a:r>
              <a:rPr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(Return</a:t>
            </a:r>
            <a:r>
              <a:rPr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3" dirty="0">
                <a:latin typeface="Arial" panose="020B0604020202020204" pitchFamily="34" charset="0"/>
                <a:cs typeface="Arial" panose="020B0604020202020204" pitchFamily="34" charset="0"/>
              </a:rPr>
              <a:t>Ethics)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006248" y="3487522"/>
            <a:ext cx="7589520" cy="4584525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320879" indent="-303946">
              <a:spcBef>
                <a:spcPts val="1220"/>
              </a:spcBef>
              <a:buFont typeface="Arial MT"/>
              <a:buChar char="•"/>
              <a:tabLst>
                <a:tab pos="320879" algn="l"/>
              </a:tabLst>
            </a:pP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Medir</a:t>
            </a:r>
            <a:r>
              <a:rPr sz="2133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133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éxito ya</a:t>
            </a:r>
            <a:r>
              <a:rPr sz="2133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sz="2133" spc="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limita</a:t>
            </a:r>
            <a:r>
              <a:rPr sz="2133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133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133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rentabilidad</a:t>
            </a:r>
            <a:r>
              <a:rPr sz="2133" spc="-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financiera.</a:t>
            </a:r>
            <a:endParaRPr sz="21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lnSpc>
                <a:spcPts val="2433"/>
              </a:lnSpc>
              <a:spcBef>
                <a:spcPts val="1087"/>
              </a:spcBef>
              <a:buFont typeface="Arial MT"/>
              <a:buChar char="•"/>
              <a:tabLst>
                <a:tab pos="320879" algn="l"/>
              </a:tabLst>
            </a:pP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Nuevos </a:t>
            </a: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indicadores:</a:t>
            </a:r>
            <a:r>
              <a:rPr sz="2133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impacto</a:t>
            </a:r>
            <a:r>
              <a:rPr sz="2133" spc="-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ambiental,</a:t>
            </a:r>
            <a:r>
              <a:rPr sz="2133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inclusión,</a:t>
            </a:r>
            <a:r>
              <a:rPr sz="2133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reputación,</a:t>
            </a:r>
            <a:endParaRPr sz="21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433"/>
              </a:lnSpc>
            </a:pP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bienestar.</a:t>
            </a:r>
            <a:endParaRPr sz="21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lnSpc>
                <a:spcPts val="2433"/>
              </a:lnSpc>
              <a:spcBef>
                <a:spcPts val="1060"/>
              </a:spcBef>
              <a:buFont typeface="Arial MT"/>
              <a:buChar char="•"/>
              <a:tabLst>
                <a:tab pos="320879" algn="l"/>
              </a:tabLst>
            </a:pP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sz="2133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sz="2133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combinan</a:t>
            </a:r>
            <a:r>
              <a:rPr sz="2133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métricas</a:t>
            </a:r>
            <a:r>
              <a:rPr sz="2133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133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negocio</a:t>
            </a:r>
            <a:r>
              <a:rPr sz="2133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(ROI,</a:t>
            </a:r>
            <a:r>
              <a:rPr sz="2133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spc="-33" dirty="0">
                <a:latin typeface="Arial" panose="020B0604020202020204" pitchFamily="34" charset="0"/>
                <a:cs typeface="Arial" panose="020B0604020202020204" pitchFamily="34" charset="0"/>
              </a:rPr>
              <a:t>LTV) con</a:t>
            </a:r>
            <a:endParaRPr sz="21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>
              <a:lnSpc>
                <a:spcPts val="2433"/>
              </a:lnSpc>
            </a:pP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métricas</a:t>
            </a:r>
            <a:r>
              <a:rPr sz="2133" spc="-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133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propósito</a:t>
            </a:r>
            <a:r>
              <a:rPr sz="2133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(ESG,</a:t>
            </a:r>
            <a:r>
              <a:rPr sz="2133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B-</a:t>
            </a: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Corp).</a:t>
            </a:r>
            <a:endParaRPr sz="21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33">
              <a:spcBef>
                <a:spcPts val="1087"/>
              </a:spcBef>
            </a:pPr>
            <a:r>
              <a:rPr sz="2133" spc="-47" dirty="0">
                <a:latin typeface="Arial" panose="020B0604020202020204" pitchFamily="34" charset="0"/>
                <a:cs typeface="Arial" panose="020B0604020202020204" pitchFamily="34" charset="0"/>
              </a:rPr>
              <a:t>LTV</a:t>
            </a:r>
            <a:r>
              <a:rPr sz="2133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spc="-27" dirty="0">
                <a:latin typeface="Arial" panose="020B0604020202020204" pitchFamily="34" charset="0"/>
                <a:cs typeface="Arial" panose="020B0604020202020204" pitchFamily="34" charset="0"/>
              </a:rPr>
              <a:t>(Lifetime</a:t>
            </a:r>
            <a:r>
              <a:rPr sz="2133" spc="-1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spc="-33" dirty="0">
                <a:latin typeface="Arial" panose="020B0604020202020204" pitchFamily="34" charset="0"/>
                <a:cs typeface="Arial" panose="020B0604020202020204" pitchFamily="34" charset="0"/>
              </a:rPr>
              <a:t>Value):</a:t>
            </a:r>
            <a:r>
              <a:rPr sz="2133" spc="-1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valor</a:t>
            </a:r>
            <a:r>
              <a:rPr sz="2133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sz="2133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cliente</a:t>
            </a:r>
            <a:r>
              <a:rPr sz="2133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133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  <a:r>
              <a:rPr sz="2133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largo</a:t>
            </a:r>
            <a:r>
              <a:rPr sz="2133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sz="2133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tiempo.</a:t>
            </a:r>
            <a:endParaRPr sz="21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33" marR="55032">
              <a:lnSpc>
                <a:spcPct val="90100"/>
              </a:lnSpc>
              <a:spcBef>
                <a:spcPts val="1340"/>
              </a:spcBef>
            </a:pP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ESG</a:t>
            </a:r>
            <a:r>
              <a:rPr sz="2133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spc="-40" dirty="0">
                <a:latin typeface="Arial" panose="020B0604020202020204" pitchFamily="34" charset="0"/>
                <a:cs typeface="Arial" panose="020B0604020202020204" pitchFamily="34" charset="0"/>
              </a:rPr>
              <a:t>(Environmental,</a:t>
            </a:r>
            <a:r>
              <a:rPr sz="2133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sz="2133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spc="-27" dirty="0">
                <a:latin typeface="Arial" panose="020B0604020202020204" pitchFamily="34" charset="0"/>
                <a:cs typeface="Arial" panose="020B0604020202020204" pitchFamily="34" charset="0"/>
              </a:rPr>
              <a:t>Governance):</a:t>
            </a:r>
            <a:r>
              <a:rPr sz="2133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criterios</a:t>
            </a: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 ambientales,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sociales</a:t>
            </a:r>
            <a:r>
              <a:rPr sz="2133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133" spc="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133" spc="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gobernanza</a:t>
            </a:r>
            <a:r>
              <a:rPr sz="2133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sz="2133" spc="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miden</a:t>
            </a: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133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desempeño</a:t>
            </a: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 sostenible</a:t>
            </a:r>
            <a:r>
              <a:rPr sz="2133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133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spc="-33" dirty="0"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empresa.</a:t>
            </a:r>
            <a:endParaRPr sz="21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725" marR="6773" indent="-304792">
              <a:lnSpc>
                <a:spcPts val="2307"/>
              </a:lnSpc>
              <a:spcBef>
                <a:spcPts val="1347"/>
              </a:spcBef>
              <a:buFont typeface="Arial MT"/>
              <a:buChar char="•"/>
              <a:tabLst>
                <a:tab pos="321725" algn="l"/>
              </a:tabLst>
            </a:pP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Reflexión:</a:t>
            </a:r>
            <a:r>
              <a:rPr sz="2133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133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economía</a:t>
            </a:r>
            <a:r>
              <a:rPr sz="2133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sz="2133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futuro</a:t>
            </a:r>
            <a:r>
              <a:rPr sz="2133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mide</a:t>
            </a:r>
            <a:r>
              <a:rPr sz="2133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solo</a:t>
            </a:r>
            <a:r>
              <a:rPr sz="2133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sz="2133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cuánto</a:t>
            </a:r>
            <a:r>
              <a:rPr sz="2133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gana,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sino</a:t>
            </a: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sz="2133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cuánto</a:t>
            </a:r>
            <a:r>
              <a:rPr sz="2133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mejora</a:t>
            </a:r>
            <a:r>
              <a:rPr sz="2133" spc="-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133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vida</a:t>
            </a:r>
            <a:r>
              <a:rPr sz="2133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dirty="0"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sz="2133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33" spc="-13" dirty="0">
                <a:latin typeface="Arial" panose="020B0604020202020204" pitchFamily="34" charset="0"/>
                <a:cs typeface="Arial" panose="020B0604020202020204" pitchFamily="34" charset="0"/>
              </a:rPr>
              <a:t>personas.</a:t>
            </a:r>
            <a:endParaRPr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882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2"/>
          </p:nvPr>
        </p:nvSpPr>
        <p:spPr>
          <a:xfrm>
            <a:off x="6197600" y="2133601"/>
            <a:ext cx="5384800" cy="4821662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R="11006" algn="r">
              <a:lnSpc>
                <a:spcPts val="7600"/>
              </a:lnSpc>
              <a:spcBef>
                <a:spcPts val="127"/>
              </a:spcBef>
            </a:pPr>
            <a:r>
              <a:rPr spc="-13" dirty="0"/>
              <a:t>Innovación,</a:t>
            </a:r>
          </a:p>
          <a:p>
            <a:pPr marL="16933" marR="6773" indent="2694873" algn="r">
              <a:lnSpc>
                <a:spcPts val="7200"/>
              </a:lnSpc>
              <a:spcBef>
                <a:spcPts val="507"/>
              </a:spcBef>
            </a:pPr>
            <a:r>
              <a:rPr dirty="0"/>
              <a:t>ética</a:t>
            </a:r>
            <a:r>
              <a:rPr spc="-220" dirty="0"/>
              <a:t> </a:t>
            </a:r>
            <a:r>
              <a:rPr spc="-67" dirty="0"/>
              <a:t>y </a:t>
            </a:r>
            <a:r>
              <a:rPr spc="-27" dirty="0"/>
              <a:t>sostenibilidad:</a:t>
            </a:r>
          </a:p>
          <a:p>
            <a:pPr marL="610430" marR="6773" indent="1402045" algn="r">
              <a:lnSpc>
                <a:spcPts val="7200"/>
              </a:lnSpc>
              <a:spcBef>
                <a:spcPts val="7"/>
              </a:spcBef>
            </a:pPr>
            <a:r>
              <a:rPr dirty="0"/>
              <a:t>el</a:t>
            </a:r>
            <a:r>
              <a:rPr spc="-60" dirty="0"/>
              <a:t> </a:t>
            </a:r>
            <a:r>
              <a:rPr spc="-33" dirty="0"/>
              <a:t>nuevo </a:t>
            </a:r>
            <a:r>
              <a:rPr dirty="0"/>
              <a:t>triángulo</a:t>
            </a:r>
            <a:r>
              <a:rPr spc="-300" dirty="0"/>
              <a:t> </a:t>
            </a:r>
            <a:r>
              <a:rPr spc="-33" dirty="0"/>
              <a:t>del</a:t>
            </a:r>
          </a:p>
          <a:p>
            <a:pPr marR="6773" algn="r">
              <a:lnSpc>
                <a:spcPts val="7100"/>
              </a:lnSpc>
            </a:pPr>
            <a:r>
              <a:rPr spc="-13" dirty="0"/>
              <a:t>valor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7007" y="1491488"/>
            <a:ext cx="32512" cy="765251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811263" y="1430529"/>
            <a:ext cx="8327813" cy="2125980"/>
            <a:chOff x="5108447" y="1072896"/>
            <a:chExt cx="6245860" cy="1594485"/>
          </a:xfrm>
        </p:grpSpPr>
        <p:sp>
          <p:nvSpPr>
            <p:cNvPr id="5" name="object 5"/>
            <p:cNvSpPr/>
            <p:nvPr/>
          </p:nvSpPr>
          <p:spPr>
            <a:xfrm>
              <a:off x="5108447" y="1072896"/>
              <a:ext cx="6245860" cy="1594485"/>
            </a:xfrm>
            <a:custGeom>
              <a:avLst/>
              <a:gdLst/>
              <a:ahLst/>
              <a:cxnLst/>
              <a:rect l="l" t="t" r="r" b="b"/>
              <a:pathLst>
                <a:path w="6245859" h="1594485">
                  <a:moveTo>
                    <a:pt x="6085967" y="0"/>
                  </a:moveTo>
                  <a:lnTo>
                    <a:pt x="159385" y="0"/>
                  </a:lnTo>
                  <a:lnTo>
                    <a:pt x="109012" y="8126"/>
                  </a:lnTo>
                  <a:lnTo>
                    <a:pt x="65260" y="30756"/>
                  </a:lnTo>
                  <a:lnTo>
                    <a:pt x="30756" y="65260"/>
                  </a:lnTo>
                  <a:lnTo>
                    <a:pt x="8126" y="109012"/>
                  </a:lnTo>
                  <a:lnTo>
                    <a:pt x="0" y="159384"/>
                  </a:lnTo>
                  <a:lnTo>
                    <a:pt x="0" y="1434718"/>
                  </a:lnTo>
                  <a:lnTo>
                    <a:pt x="8126" y="1485091"/>
                  </a:lnTo>
                  <a:lnTo>
                    <a:pt x="30756" y="1528843"/>
                  </a:lnTo>
                  <a:lnTo>
                    <a:pt x="65260" y="1563347"/>
                  </a:lnTo>
                  <a:lnTo>
                    <a:pt x="109012" y="1585977"/>
                  </a:lnTo>
                  <a:lnTo>
                    <a:pt x="159385" y="1594103"/>
                  </a:lnTo>
                  <a:lnTo>
                    <a:pt x="6085967" y="1594103"/>
                  </a:lnTo>
                  <a:lnTo>
                    <a:pt x="6136339" y="1585977"/>
                  </a:lnTo>
                  <a:lnTo>
                    <a:pt x="6180091" y="1563347"/>
                  </a:lnTo>
                  <a:lnTo>
                    <a:pt x="6214595" y="1528843"/>
                  </a:lnTo>
                  <a:lnTo>
                    <a:pt x="6237225" y="1485091"/>
                  </a:lnTo>
                  <a:lnTo>
                    <a:pt x="6245352" y="1434718"/>
                  </a:lnTo>
                  <a:lnTo>
                    <a:pt x="6245352" y="159384"/>
                  </a:lnTo>
                  <a:lnTo>
                    <a:pt x="6237225" y="109012"/>
                  </a:lnTo>
                  <a:lnTo>
                    <a:pt x="6214595" y="65260"/>
                  </a:lnTo>
                  <a:lnTo>
                    <a:pt x="6180091" y="30756"/>
                  </a:lnTo>
                  <a:lnTo>
                    <a:pt x="6136339" y="8126"/>
                  </a:lnTo>
                  <a:lnTo>
                    <a:pt x="6085967" y="0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0031" y="1429512"/>
              <a:ext cx="880872" cy="8778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480635" y="1431151"/>
            <a:ext cx="4512733" cy="2005356"/>
          </a:xfrm>
          <a:prstGeom prst="rect">
            <a:avLst/>
          </a:prstGeom>
        </p:spPr>
        <p:txBody>
          <a:bodyPr vert="horz" wrap="square" lIns="0" tIns="86359" rIns="0" bIns="0" rtlCol="0" anchor="ctr">
            <a:spAutoFit/>
          </a:bodyPr>
          <a:lstStyle/>
          <a:p>
            <a:pPr marL="16933" marR="6773">
              <a:lnSpc>
                <a:spcPct val="84800"/>
              </a:lnSpc>
              <a:spcBef>
                <a:spcPts val="679"/>
              </a:spcBef>
            </a:pP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Las</a:t>
            </a:r>
            <a:r>
              <a:rPr sz="2933" spc="-33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nuevas</a:t>
            </a:r>
            <a:r>
              <a:rPr sz="2933" spc="-27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spc="-13" dirty="0">
                <a:solidFill>
                  <a:srgbClr val="FFFFFF"/>
                </a:solidFill>
                <a:latin typeface="Courier New"/>
                <a:cs typeface="Courier New"/>
              </a:rPr>
              <a:t>economías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representan</a:t>
            </a:r>
            <a:r>
              <a:rPr sz="2933" spc="-73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spc="-33" dirty="0">
                <a:solidFill>
                  <a:srgbClr val="FFFFFF"/>
                </a:solidFill>
                <a:latin typeface="Courier New"/>
                <a:cs typeface="Courier New"/>
              </a:rPr>
              <a:t>una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oportunidad</a:t>
            </a:r>
            <a:r>
              <a:rPr sz="2933" spc="-73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spc="-27" dirty="0">
                <a:solidFill>
                  <a:srgbClr val="FFFFFF"/>
                </a:solidFill>
                <a:latin typeface="Courier New"/>
                <a:cs typeface="Courier New"/>
              </a:rPr>
              <a:t>para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reinventar</a:t>
            </a:r>
            <a:r>
              <a:rPr sz="2933" spc="-67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spc="-33" dirty="0">
                <a:solidFill>
                  <a:srgbClr val="FFFFFF"/>
                </a:solidFill>
                <a:latin typeface="Courier New"/>
                <a:cs typeface="Courier New"/>
              </a:rPr>
              <a:t>la </a:t>
            </a:r>
            <a:r>
              <a:rPr sz="2933" spc="-13" dirty="0">
                <a:solidFill>
                  <a:srgbClr val="FFFFFF"/>
                </a:solidFill>
                <a:latin typeface="Courier New"/>
                <a:cs typeface="Courier New"/>
              </a:rPr>
              <a:t>prosperidad.</a:t>
            </a:r>
            <a:endParaRPr sz="2933">
              <a:latin typeface="Courier New"/>
              <a:cs typeface="Courier New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811263" y="4088384"/>
            <a:ext cx="8327813" cy="2130213"/>
            <a:chOff x="5108447" y="3066288"/>
            <a:chExt cx="6245860" cy="1597660"/>
          </a:xfrm>
        </p:grpSpPr>
        <p:sp>
          <p:nvSpPr>
            <p:cNvPr id="9" name="object 9"/>
            <p:cNvSpPr/>
            <p:nvPr/>
          </p:nvSpPr>
          <p:spPr>
            <a:xfrm>
              <a:off x="5108447" y="3066288"/>
              <a:ext cx="6245860" cy="1597660"/>
            </a:xfrm>
            <a:custGeom>
              <a:avLst/>
              <a:gdLst/>
              <a:ahLst/>
              <a:cxnLst/>
              <a:rect l="l" t="t" r="r" b="b"/>
              <a:pathLst>
                <a:path w="6245859" h="1597660">
                  <a:moveTo>
                    <a:pt x="6085585" y="0"/>
                  </a:moveTo>
                  <a:lnTo>
                    <a:pt x="159765" y="0"/>
                  </a:lnTo>
                  <a:lnTo>
                    <a:pt x="109256" y="8142"/>
                  </a:lnTo>
                  <a:lnTo>
                    <a:pt x="65397" y="30817"/>
                  </a:lnTo>
                  <a:lnTo>
                    <a:pt x="30817" y="65397"/>
                  </a:lnTo>
                  <a:lnTo>
                    <a:pt x="8142" y="109256"/>
                  </a:lnTo>
                  <a:lnTo>
                    <a:pt x="0" y="159765"/>
                  </a:lnTo>
                  <a:lnTo>
                    <a:pt x="0" y="1437386"/>
                  </a:lnTo>
                  <a:lnTo>
                    <a:pt x="8142" y="1487895"/>
                  </a:lnTo>
                  <a:lnTo>
                    <a:pt x="30817" y="1531754"/>
                  </a:lnTo>
                  <a:lnTo>
                    <a:pt x="65397" y="1566334"/>
                  </a:lnTo>
                  <a:lnTo>
                    <a:pt x="109256" y="1589009"/>
                  </a:lnTo>
                  <a:lnTo>
                    <a:pt x="159765" y="1597152"/>
                  </a:lnTo>
                  <a:lnTo>
                    <a:pt x="6085585" y="1597152"/>
                  </a:lnTo>
                  <a:lnTo>
                    <a:pt x="6136095" y="1589009"/>
                  </a:lnTo>
                  <a:lnTo>
                    <a:pt x="6179954" y="1566334"/>
                  </a:lnTo>
                  <a:lnTo>
                    <a:pt x="6214534" y="1531754"/>
                  </a:lnTo>
                  <a:lnTo>
                    <a:pt x="6237209" y="1487895"/>
                  </a:lnTo>
                  <a:lnTo>
                    <a:pt x="6245352" y="1437386"/>
                  </a:lnTo>
                  <a:lnTo>
                    <a:pt x="6245352" y="159765"/>
                  </a:lnTo>
                  <a:lnTo>
                    <a:pt x="6237209" y="109256"/>
                  </a:lnTo>
                  <a:lnTo>
                    <a:pt x="6214534" y="65397"/>
                  </a:lnTo>
                  <a:lnTo>
                    <a:pt x="6179954" y="30817"/>
                  </a:lnTo>
                  <a:lnTo>
                    <a:pt x="6136095" y="8142"/>
                  </a:lnTo>
                  <a:lnTo>
                    <a:pt x="6085585" y="0"/>
                  </a:lnTo>
                  <a:close/>
                </a:path>
              </a:pathLst>
            </a:custGeom>
            <a:solidFill>
              <a:srgbClr val="186B2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90031" y="3425952"/>
              <a:ext cx="880872" cy="877824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6811263" y="6750304"/>
            <a:ext cx="8327813" cy="2130213"/>
            <a:chOff x="5108447" y="5062728"/>
            <a:chExt cx="6245860" cy="1597660"/>
          </a:xfrm>
        </p:grpSpPr>
        <p:sp>
          <p:nvSpPr>
            <p:cNvPr id="12" name="object 12"/>
            <p:cNvSpPr/>
            <p:nvPr/>
          </p:nvSpPr>
          <p:spPr>
            <a:xfrm>
              <a:off x="5108447" y="5062728"/>
              <a:ext cx="6245860" cy="1597660"/>
            </a:xfrm>
            <a:custGeom>
              <a:avLst/>
              <a:gdLst/>
              <a:ahLst/>
              <a:cxnLst/>
              <a:rect l="l" t="t" r="r" b="b"/>
              <a:pathLst>
                <a:path w="6245859" h="1597659">
                  <a:moveTo>
                    <a:pt x="6085585" y="0"/>
                  </a:moveTo>
                  <a:lnTo>
                    <a:pt x="159765" y="0"/>
                  </a:lnTo>
                  <a:lnTo>
                    <a:pt x="109256" y="8142"/>
                  </a:lnTo>
                  <a:lnTo>
                    <a:pt x="65397" y="30817"/>
                  </a:lnTo>
                  <a:lnTo>
                    <a:pt x="30817" y="65397"/>
                  </a:lnTo>
                  <a:lnTo>
                    <a:pt x="8142" y="109256"/>
                  </a:lnTo>
                  <a:lnTo>
                    <a:pt x="0" y="159766"/>
                  </a:lnTo>
                  <a:lnTo>
                    <a:pt x="0" y="1437436"/>
                  </a:lnTo>
                  <a:lnTo>
                    <a:pt x="8142" y="1487921"/>
                  </a:lnTo>
                  <a:lnTo>
                    <a:pt x="30817" y="1531765"/>
                  </a:lnTo>
                  <a:lnTo>
                    <a:pt x="65397" y="1566337"/>
                  </a:lnTo>
                  <a:lnTo>
                    <a:pt x="109256" y="1589010"/>
                  </a:lnTo>
                  <a:lnTo>
                    <a:pt x="159765" y="1597152"/>
                  </a:lnTo>
                  <a:lnTo>
                    <a:pt x="6085585" y="1597152"/>
                  </a:lnTo>
                  <a:lnTo>
                    <a:pt x="6136095" y="1589010"/>
                  </a:lnTo>
                  <a:lnTo>
                    <a:pt x="6179954" y="1566337"/>
                  </a:lnTo>
                  <a:lnTo>
                    <a:pt x="6214534" y="1531765"/>
                  </a:lnTo>
                  <a:lnTo>
                    <a:pt x="6237209" y="1487921"/>
                  </a:lnTo>
                  <a:lnTo>
                    <a:pt x="6245352" y="1437436"/>
                  </a:lnTo>
                  <a:lnTo>
                    <a:pt x="6245352" y="159766"/>
                  </a:lnTo>
                  <a:lnTo>
                    <a:pt x="6237209" y="109256"/>
                  </a:lnTo>
                  <a:lnTo>
                    <a:pt x="6214534" y="65397"/>
                  </a:lnTo>
                  <a:lnTo>
                    <a:pt x="6179954" y="30817"/>
                  </a:lnTo>
                  <a:lnTo>
                    <a:pt x="6136095" y="8142"/>
                  </a:lnTo>
                  <a:lnTo>
                    <a:pt x="6085585" y="0"/>
                  </a:lnTo>
                  <a:close/>
                </a:path>
              </a:pathLst>
            </a:custGeom>
            <a:solidFill>
              <a:srgbClr val="0E9ED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0031" y="5422392"/>
              <a:ext cx="880872" cy="87782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480636" y="4476156"/>
            <a:ext cx="5408505" cy="4367561"/>
          </a:xfrm>
          <a:prstGeom prst="rect">
            <a:avLst/>
          </a:prstGeom>
        </p:spPr>
        <p:txBody>
          <a:bodyPr vert="horz" wrap="square" lIns="0" tIns="87205" rIns="0" bIns="0" rtlCol="0">
            <a:spAutoFit/>
          </a:bodyPr>
          <a:lstStyle/>
          <a:p>
            <a:pPr marL="16933" marR="678162" algn="just">
              <a:lnSpc>
                <a:spcPct val="84600"/>
              </a:lnSpc>
              <a:spcBef>
                <a:spcPts val="687"/>
              </a:spcBef>
            </a:pP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Son</a:t>
            </a:r>
            <a:r>
              <a:rPr sz="2933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espacios</a:t>
            </a:r>
            <a:r>
              <a:rPr sz="2933" spc="-33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donde</a:t>
            </a:r>
            <a:r>
              <a:rPr sz="2933" spc="-33" dirty="0">
                <a:solidFill>
                  <a:srgbClr val="FFFFFF"/>
                </a:solidFill>
                <a:latin typeface="Courier New"/>
                <a:cs typeface="Courier New"/>
              </a:rPr>
              <a:t> la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tecnología</a:t>
            </a:r>
            <a:r>
              <a:rPr sz="2933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sirve</a:t>
            </a:r>
            <a:r>
              <a:rPr sz="2933" spc="-33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a</a:t>
            </a:r>
            <a:r>
              <a:rPr sz="2933" spc="-33" dirty="0">
                <a:solidFill>
                  <a:srgbClr val="FFFFFF"/>
                </a:solidFill>
                <a:latin typeface="Courier New"/>
                <a:cs typeface="Courier New"/>
              </a:rPr>
              <a:t> la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vida,</a:t>
            </a:r>
            <a:r>
              <a:rPr sz="2933" spc="-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no</a:t>
            </a:r>
            <a:r>
              <a:rPr sz="2933" spc="-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al</a:t>
            </a:r>
            <a:r>
              <a:rPr sz="2933" spc="-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spc="-13" dirty="0">
                <a:solidFill>
                  <a:srgbClr val="FFFFFF"/>
                </a:solidFill>
                <a:latin typeface="Courier New"/>
                <a:cs typeface="Courier New"/>
              </a:rPr>
              <a:t>revés.</a:t>
            </a:r>
            <a:endParaRPr sz="2933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933">
              <a:latin typeface="Courier New"/>
              <a:cs typeface="Courier New"/>
            </a:endParaRPr>
          </a:p>
          <a:p>
            <a:pPr>
              <a:spcBef>
                <a:spcPts val="2380"/>
              </a:spcBef>
            </a:pPr>
            <a:endParaRPr sz="2933">
              <a:latin typeface="Courier New"/>
              <a:cs typeface="Courier New"/>
            </a:endParaRPr>
          </a:p>
          <a:p>
            <a:pPr marL="16933" marR="6773">
              <a:lnSpc>
                <a:spcPct val="84800"/>
              </a:lnSpc>
            </a:pP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“La</a:t>
            </a:r>
            <a:r>
              <a:rPr sz="2933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verdadera</a:t>
            </a:r>
            <a:r>
              <a:rPr sz="2933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spc="-13" dirty="0">
                <a:solidFill>
                  <a:srgbClr val="FFFFFF"/>
                </a:solidFill>
                <a:latin typeface="Courier New"/>
                <a:cs typeface="Courier New"/>
              </a:rPr>
              <a:t>innovación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no</a:t>
            </a:r>
            <a:r>
              <a:rPr sz="2933" spc="-33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está</a:t>
            </a:r>
            <a:r>
              <a:rPr sz="2933" spc="-13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en</a:t>
            </a:r>
            <a:r>
              <a:rPr sz="2933" spc="-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lo</a:t>
            </a:r>
            <a:r>
              <a:rPr sz="2933" spc="-13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spc="-33" dirty="0">
                <a:solidFill>
                  <a:srgbClr val="FFFFFF"/>
                </a:solidFill>
                <a:latin typeface="Courier New"/>
                <a:cs typeface="Courier New"/>
              </a:rPr>
              <a:t>que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hacemos,</a:t>
            </a:r>
            <a:r>
              <a:rPr sz="2933" spc="-47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sino</a:t>
            </a:r>
            <a:r>
              <a:rPr sz="2933" spc="-27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en</a:t>
            </a:r>
            <a:r>
              <a:rPr sz="2933" spc="-27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por</a:t>
            </a:r>
            <a:r>
              <a:rPr sz="2933" spc="-27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spc="-33" dirty="0">
                <a:solidFill>
                  <a:srgbClr val="FFFFFF"/>
                </a:solidFill>
                <a:latin typeface="Courier New"/>
                <a:cs typeface="Courier New"/>
              </a:rPr>
              <a:t>qué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y</a:t>
            </a:r>
            <a:r>
              <a:rPr sz="2933" spc="-27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para</a:t>
            </a:r>
            <a:r>
              <a:rPr sz="2933" spc="-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dirty="0">
                <a:solidFill>
                  <a:srgbClr val="FFFFFF"/>
                </a:solidFill>
                <a:latin typeface="Courier New"/>
                <a:cs typeface="Courier New"/>
              </a:rPr>
              <a:t>quién</a:t>
            </a:r>
            <a:r>
              <a:rPr sz="2933" spc="-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2933" spc="-33" dirty="0">
                <a:solidFill>
                  <a:srgbClr val="FFFFFF"/>
                </a:solidFill>
                <a:latin typeface="Courier New"/>
                <a:cs typeface="Courier New"/>
              </a:rPr>
              <a:t>lo </a:t>
            </a:r>
            <a:r>
              <a:rPr sz="2933" spc="-13" dirty="0">
                <a:solidFill>
                  <a:srgbClr val="FFFFFF"/>
                </a:solidFill>
                <a:latin typeface="Courier New"/>
                <a:cs typeface="Courier New"/>
              </a:rPr>
              <a:t>hacemos.”</a:t>
            </a:r>
            <a:endParaRPr sz="2933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650438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17600" y="1016000"/>
            <a:ext cx="4394200" cy="115147"/>
            <a:chOff x="624636" y="2340435"/>
            <a:chExt cx="3295650" cy="86360"/>
          </a:xfrm>
        </p:grpSpPr>
        <p:sp>
          <p:nvSpPr>
            <p:cNvPr id="3" name="object 3"/>
            <p:cNvSpPr/>
            <p:nvPr/>
          </p:nvSpPr>
          <p:spPr>
            <a:xfrm>
              <a:off x="644651" y="2365104"/>
              <a:ext cx="3255645" cy="40005"/>
            </a:xfrm>
            <a:custGeom>
              <a:avLst/>
              <a:gdLst/>
              <a:ahLst/>
              <a:cxnLst/>
              <a:rect l="l" t="t" r="r" b="b"/>
              <a:pathLst>
                <a:path w="3255645" h="40005">
                  <a:moveTo>
                    <a:pt x="951941" y="23"/>
                  </a:moveTo>
                  <a:lnTo>
                    <a:pt x="910692" y="0"/>
                  </a:lnTo>
                  <a:lnTo>
                    <a:pt x="870783" y="747"/>
                  </a:lnTo>
                  <a:lnTo>
                    <a:pt x="830133" y="2115"/>
                  </a:lnTo>
                  <a:lnTo>
                    <a:pt x="682926" y="8452"/>
                  </a:lnTo>
                  <a:lnTo>
                    <a:pt x="558271" y="12970"/>
                  </a:lnTo>
                  <a:lnTo>
                    <a:pt x="409554" y="18911"/>
                  </a:lnTo>
                  <a:lnTo>
                    <a:pt x="365953" y="20334"/>
                  </a:lnTo>
                  <a:lnTo>
                    <a:pt x="322995" y="21289"/>
                  </a:lnTo>
                  <a:lnTo>
                    <a:pt x="279274" y="21661"/>
                  </a:lnTo>
                  <a:lnTo>
                    <a:pt x="233383" y="21338"/>
                  </a:lnTo>
                  <a:lnTo>
                    <a:pt x="183916" y="20205"/>
                  </a:lnTo>
                  <a:lnTo>
                    <a:pt x="129467" y="18149"/>
                  </a:lnTo>
                  <a:lnTo>
                    <a:pt x="68630" y="15056"/>
                  </a:lnTo>
                  <a:lnTo>
                    <a:pt x="0" y="10811"/>
                  </a:lnTo>
                  <a:lnTo>
                    <a:pt x="368" y="17669"/>
                  </a:lnTo>
                  <a:lnTo>
                    <a:pt x="838" y="20336"/>
                  </a:lnTo>
                  <a:lnTo>
                    <a:pt x="0" y="29099"/>
                  </a:lnTo>
                  <a:lnTo>
                    <a:pt x="45461" y="28816"/>
                  </a:lnTo>
                  <a:lnTo>
                    <a:pt x="90446" y="28905"/>
                  </a:lnTo>
                  <a:lnTo>
                    <a:pt x="135407" y="29276"/>
                  </a:lnTo>
                  <a:lnTo>
                    <a:pt x="375756" y="32283"/>
                  </a:lnTo>
                  <a:lnTo>
                    <a:pt x="430114" y="32495"/>
                  </a:lnTo>
                  <a:lnTo>
                    <a:pt x="487627" y="32372"/>
                  </a:lnTo>
                  <a:lnTo>
                    <a:pt x="548750" y="31823"/>
                  </a:lnTo>
                  <a:lnTo>
                    <a:pt x="613936" y="30762"/>
                  </a:lnTo>
                  <a:lnTo>
                    <a:pt x="752525" y="27588"/>
                  </a:lnTo>
                  <a:lnTo>
                    <a:pt x="815491" y="26932"/>
                  </a:lnTo>
                  <a:lnTo>
                    <a:pt x="873298" y="26966"/>
                  </a:lnTo>
                  <a:lnTo>
                    <a:pt x="926705" y="27526"/>
                  </a:lnTo>
                  <a:lnTo>
                    <a:pt x="976472" y="28447"/>
                  </a:lnTo>
                  <a:lnTo>
                    <a:pt x="1111518" y="31735"/>
                  </a:lnTo>
                  <a:lnTo>
                    <a:pt x="1154314" y="32458"/>
                  </a:lnTo>
                  <a:lnTo>
                    <a:pt x="1197265" y="32720"/>
                  </a:lnTo>
                  <a:lnTo>
                    <a:pt x="1241131" y="32357"/>
                  </a:lnTo>
                  <a:lnTo>
                    <a:pt x="1286670" y="31205"/>
                  </a:lnTo>
                  <a:lnTo>
                    <a:pt x="1389143" y="26494"/>
                  </a:lnTo>
                  <a:lnTo>
                    <a:pt x="1437057" y="24823"/>
                  </a:lnTo>
                  <a:lnTo>
                    <a:pt x="1480302" y="23947"/>
                  </a:lnTo>
                  <a:lnTo>
                    <a:pt x="1520795" y="23729"/>
                  </a:lnTo>
                  <a:lnTo>
                    <a:pt x="1560450" y="24033"/>
                  </a:lnTo>
                  <a:lnTo>
                    <a:pt x="1749023" y="27708"/>
                  </a:lnTo>
                  <a:lnTo>
                    <a:pt x="1813236" y="28555"/>
                  </a:lnTo>
                  <a:lnTo>
                    <a:pt x="1888109" y="29099"/>
                  </a:lnTo>
                  <a:lnTo>
                    <a:pt x="1951082" y="28991"/>
                  </a:lnTo>
                  <a:lnTo>
                    <a:pt x="2012907" y="28233"/>
                  </a:lnTo>
                  <a:lnTo>
                    <a:pt x="2073418" y="26991"/>
                  </a:lnTo>
                  <a:lnTo>
                    <a:pt x="2132445" y="25434"/>
                  </a:lnTo>
                  <a:lnTo>
                    <a:pt x="2298954" y="20527"/>
                  </a:lnTo>
                  <a:lnTo>
                    <a:pt x="2350372" y="19369"/>
                  </a:lnTo>
                  <a:lnTo>
                    <a:pt x="2399469" y="18727"/>
                  </a:lnTo>
                  <a:lnTo>
                    <a:pt x="2446077" y="18769"/>
                  </a:lnTo>
                  <a:lnTo>
                    <a:pt x="2490028" y="19660"/>
                  </a:lnTo>
                  <a:lnTo>
                    <a:pt x="2531154" y="21568"/>
                  </a:lnTo>
                  <a:lnTo>
                    <a:pt x="2569288" y="24659"/>
                  </a:lnTo>
                  <a:lnTo>
                    <a:pt x="2604262" y="29099"/>
                  </a:lnTo>
                  <a:lnTo>
                    <a:pt x="2643589" y="33817"/>
                  </a:lnTo>
                  <a:lnTo>
                    <a:pt x="2689040" y="36974"/>
                  </a:lnTo>
                  <a:lnTo>
                    <a:pt x="2739433" y="38781"/>
                  </a:lnTo>
                  <a:lnTo>
                    <a:pt x="2793586" y="39450"/>
                  </a:lnTo>
                  <a:lnTo>
                    <a:pt x="2850318" y="39192"/>
                  </a:lnTo>
                  <a:lnTo>
                    <a:pt x="2908448" y="38218"/>
                  </a:lnTo>
                  <a:lnTo>
                    <a:pt x="2966795" y="36740"/>
                  </a:lnTo>
                  <a:lnTo>
                    <a:pt x="3178718" y="30003"/>
                  </a:lnTo>
                  <a:lnTo>
                    <a:pt x="3220426" y="29170"/>
                  </a:lnTo>
                  <a:lnTo>
                    <a:pt x="3255264" y="29099"/>
                  </a:lnTo>
                  <a:lnTo>
                    <a:pt x="3255645" y="20336"/>
                  </a:lnTo>
                  <a:lnTo>
                    <a:pt x="3255010" y="15256"/>
                  </a:lnTo>
                  <a:lnTo>
                    <a:pt x="3255264" y="10811"/>
                  </a:lnTo>
                  <a:lnTo>
                    <a:pt x="3201583" y="15835"/>
                  </a:lnTo>
                  <a:lnTo>
                    <a:pt x="3146724" y="18950"/>
                  </a:lnTo>
                  <a:lnTo>
                    <a:pt x="3091083" y="20431"/>
                  </a:lnTo>
                  <a:lnTo>
                    <a:pt x="3035056" y="20552"/>
                  </a:lnTo>
                  <a:lnTo>
                    <a:pt x="2979039" y="19588"/>
                  </a:lnTo>
                  <a:lnTo>
                    <a:pt x="2923428" y="17816"/>
                  </a:lnTo>
                  <a:lnTo>
                    <a:pt x="2868620" y="15508"/>
                  </a:lnTo>
                  <a:lnTo>
                    <a:pt x="2712974" y="8130"/>
                  </a:lnTo>
                  <a:lnTo>
                    <a:pt x="2665338" y="6435"/>
                  </a:lnTo>
                  <a:lnTo>
                    <a:pt x="2620487" y="5581"/>
                  </a:lnTo>
                  <a:lnTo>
                    <a:pt x="2578816" y="5842"/>
                  </a:lnTo>
                  <a:lnTo>
                    <a:pt x="2540721" y="7494"/>
                  </a:lnTo>
                  <a:lnTo>
                    <a:pt x="2463528" y="15080"/>
                  </a:lnTo>
                  <a:lnTo>
                    <a:pt x="2415144" y="17496"/>
                  </a:lnTo>
                  <a:lnTo>
                    <a:pt x="2362579" y="18384"/>
                  </a:lnTo>
                  <a:lnTo>
                    <a:pt x="2306964" y="18064"/>
                  </a:lnTo>
                  <a:lnTo>
                    <a:pt x="2249432" y="16861"/>
                  </a:lnTo>
                  <a:lnTo>
                    <a:pt x="2191115" y="15097"/>
                  </a:lnTo>
                  <a:lnTo>
                    <a:pt x="2076652" y="11178"/>
                  </a:lnTo>
                  <a:lnTo>
                    <a:pt x="2022770" y="9668"/>
                  </a:lnTo>
                  <a:lnTo>
                    <a:pt x="1972631" y="8889"/>
                  </a:lnTo>
                  <a:lnTo>
                    <a:pt x="1927367" y="9162"/>
                  </a:lnTo>
                  <a:lnTo>
                    <a:pt x="1888109" y="10811"/>
                  </a:lnTo>
                  <a:lnTo>
                    <a:pt x="1854929" y="12896"/>
                  </a:lnTo>
                  <a:lnTo>
                    <a:pt x="1817241" y="14917"/>
                  </a:lnTo>
                  <a:lnTo>
                    <a:pt x="1775479" y="16809"/>
                  </a:lnTo>
                  <a:lnTo>
                    <a:pt x="1730080" y="18509"/>
                  </a:lnTo>
                  <a:lnTo>
                    <a:pt x="1681479" y="19952"/>
                  </a:lnTo>
                  <a:lnTo>
                    <a:pt x="1630114" y="21075"/>
                  </a:lnTo>
                  <a:lnTo>
                    <a:pt x="1576419" y="21813"/>
                  </a:lnTo>
                  <a:lnTo>
                    <a:pt x="1520830" y="22101"/>
                  </a:lnTo>
                  <a:lnTo>
                    <a:pt x="1463785" y="21877"/>
                  </a:lnTo>
                  <a:lnTo>
                    <a:pt x="1405718" y="21075"/>
                  </a:lnTo>
                  <a:lnTo>
                    <a:pt x="1347065" y="19632"/>
                  </a:lnTo>
                  <a:lnTo>
                    <a:pt x="1288263" y="17483"/>
                  </a:lnTo>
                  <a:lnTo>
                    <a:pt x="1229748" y="14564"/>
                  </a:lnTo>
                  <a:lnTo>
                    <a:pt x="1104537" y="6211"/>
                  </a:lnTo>
                  <a:lnTo>
                    <a:pt x="1046782" y="2979"/>
                  </a:lnTo>
                  <a:lnTo>
                    <a:pt x="996610" y="966"/>
                  </a:lnTo>
                  <a:lnTo>
                    <a:pt x="951941" y="23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644448" y="2360247"/>
              <a:ext cx="3255645" cy="46990"/>
            </a:xfrm>
            <a:custGeom>
              <a:avLst/>
              <a:gdLst/>
              <a:ahLst/>
              <a:cxnLst/>
              <a:rect l="l" t="t" r="r" b="b"/>
              <a:pathLst>
                <a:path w="3255645" h="46989">
                  <a:moveTo>
                    <a:pt x="203" y="15668"/>
                  </a:moveTo>
                  <a:lnTo>
                    <a:pt x="59845" y="10650"/>
                  </a:lnTo>
                  <a:lnTo>
                    <a:pt x="118558" y="6628"/>
                  </a:lnTo>
                  <a:lnTo>
                    <a:pt x="176179" y="3577"/>
                  </a:lnTo>
                  <a:lnTo>
                    <a:pt x="232544" y="1472"/>
                  </a:lnTo>
                  <a:lnTo>
                    <a:pt x="287492" y="288"/>
                  </a:lnTo>
                  <a:lnTo>
                    <a:pt x="340858" y="0"/>
                  </a:lnTo>
                  <a:lnTo>
                    <a:pt x="392479" y="581"/>
                  </a:lnTo>
                  <a:lnTo>
                    <a:pt x="442193" y="2009"/>
                  </a:lnTo>
                  <a:lnTo>
                    <a:pt x="489835" y="4256"/>
                  </a:lnTo>
                  <a:lnTo>
                    <a:pt x="535244" y="7298"/>
                  </a:lnTo>
                  <a:lnTo>
                    <a:pt x="578255" y="11111"/>
                  </a:lnTo>
                  <a:lnTo>
                    <a:pt x="618705" y="15668"/>
                  </a:lnTo>
                  <a:lnTo>
                    <a:pt x="655602" y="19572"/>
                  </a:lnTo>
                  <a:lnTo>
                    <a:pt x="694178" y="22295"/>
                  </a:lnTo>
                  <a:lnTo>
                    <a:pt x="734574" y="23982"/>
                  </a:lnTo>
                  <a:lnTo>
                    <a:pt x="776931" y="24777"/>
                  </a:lnTo>
                  <a:lnTo>
                    <a:pt x="821391" y="24825"/>
                  </a:lnTo>
                  <a:lnTo>
                    <a:pt x="868094" y="24270"/>
                  </a:lnTo>
                  <a:lnTo>
                    <a:pt x="917183" y="23258"/>
                  </a:lnTo>
                  <a:lnTo>
                    <a:pt x="968797" y="21932"/>
                  </a:lnTo>
                  <a:lnTo>
                    <a:pt x="1023078" y="20438"/>
                  </a:lnTo>
                  <a:lnTo>
                    <a:pt x="1080167" y="18920"/>
                  </a:lnTo>
                  <a:lnTo>
                    <a:pt x="1140206" y="17522"/>
                  </a:lnTo>
                  <a:lnTo>
                    <a:pt x="1203334" y="16390"/>
                  </a:lnTo>
                  <a:lnTo>
                    <a:pt x="1269695" y="15668"/>
                  </a:lnTo>
                  <a:lnTo>
                    <a:pt x="1335573" y="15443"/>
                  </a:lnTo>
                  <a:lnTo>
                    <a:pt x="1397479" y="15638"/>
                  </a:lnTo>
                  <a:lnTo>
                    <a:pt x="1455893" y="16147"/>
                  </a:lnTo>
                  <a:lnTo>
                    <a:pt x="1511294" y="16867"/>
                  </a:lnTo>
                  <a:lnTo>
                    <a:pt x="1564161" y="17694"/>
                  </a:lnTo>
                  <a:lnTo>
                    <a:pt x="1614972" y="18523"/>
                  </a:lnTo>
                  <a:lnTo>
                    <a:pt x="1664207" y="19252"/>
                  </a:lnTo>
                  <a:lnTo>
                    <a:pt x="1712345" y="19775"/>
                  </a:lnTo>
                  <a:lnTo>
                    <a:pt x="1759864" y="19988"/>
                  </a:lnTo>
                  <a:lnTo>
                    <a:pt x="1807243" y="19789"/>
                  </a:lnTo>
                  <a:lnTo>
                    <a:pt x="1854963" y="19071"/>
                  </a:lnTo>
                  <a:lnTo>
                    <a:pt x="1903500" y="17732"/>
                  </a:lnTo>
                  <a:lnTo>
                    <a:pt x="1953336" y="15668"/>
                  </a:lnTo>
                  <a:lnTo>
                    <a:pt x="2005009" y="13799"/>
                  </a:lnTo>
                  <a:lnTo>
                    <a:pt x="2058446" y="12982"/>
                  </a:lnTo>
                  <a:lnTo>
                    <a:pt x="2113210" y="13015"/>
                  </a:lnTo>
                  <a:lnTo>
                    <a:pt x="2168858" y="13695"/>
                  </a:lnTo>
                  <a:lnTo>
                    <a:pt x="2224952" y="14822"/>
                  </a:lnTo>
                  <a:lnTo>
                    <a:pt x="2281053" y="16193"/>
                  </a:lnTo>
                  <a:lnTo>
                    <a:pt x="2336719" y="17606"/>
                  </a:lnTo>
                  <a:lnTo>
                    <a:pt x="2391511" y="18859"/>
                  </a:lnTo>
                  <a:lnTo>
                    <a:pt x="2444991" y="19751"/>
                  </a:lnTo>
                  <a:lnTo>
                    <a:pt x="2496717" y="20080"/>
                  </a:lnTo>
                  <a:lnTo>
                    <a:pt x="2546249" y="19644"/>
                  </a:lnTo>
                  <a:lnTo>
                    <a:pt x="2593149" y="18240"/>
                  </a:lnTo>
                  <a:lnTo>
                    <a:pt x="2636977" y="15668"/>
                  </a:lnTo>
                  <a:lnTo>
                    <a:pt x="2684956" y="12838"/>
                  </a:lnTo>
                  <a:lnTo>
                    <a:pt x="2736916" y="11197"/>
                  </a:lnTo>
                  <a:lnTo>
                    <a:pt x="2791855" y="10542"/>
                  </a:lnTo>
                  <a:lnTo>
                    <a:pt x="2848775" y="10673"/>
                  </a:lnTo>
                  <a:lnTo>
                    <a:pt x="2906676" y="11385"/>
                  </a:lnTo>
                  <a:lnTo>
                    <a:pt x="2964557" y="12477"/>
                  </a:lnTo>
                  <a:lnTo>
                    <a:pt x="3021420" y="13747"/>
                  </a:lnTo>
                  <a:lnTo>
                    <a:pt x="3076265" y="14991"/>
                  </a:lnTo>
                  <a:lnTo>
                    <a:pt x="3128092" y="16007"/>
                  </a:lnTo>
                  <a:lnTo>
                    <a:pt x="3175901" y="16594"/>
                  </a:lnTo>
                  <a:lnTo>
                    <a:pt x="3218692" y="16549"/>
                  </a:lnTo>
                  <a:lnTo>
                    <a:pt x="3255467" y="15668"/>
                  </a:lnTo>
                  <a:lnTo>
                    <a:pt x="3254705" y="23796"/>
                  </a:lnTo>
                  <a:lnTo>
                    <a:pt x="3255086" y="27733"/>
                  </a:lnTo>
                  <a:lnTo>
                    <a:pt x="3255467" y="33956"/>
                  </a:lnTo>
                  <a:lnTo>
                    <a:pt x="3216374" y="34716"/>
                  </a:lnTo>
                  <a:lnTo>
                    <a:pt x="3171163" y="34943"/>
                  </a:lnTo>
                  <a:lnTo>
                    <a:pt x="3120898" y="34740"/>
                  </a:lnTo>
                  <a:lnTo>
                    <a:pt x="3066647" y="34212"/>
                  </a:lnTo>
                  <a:lnTo>
                    <a:pt x="3009474" y="33463"/>
                  </a:lnTo>
                  <a:lnTo>
                    <a:pt x="2950446" y="32597"/>
                  </a:lnTo>
                  <a:lnTo>
                    <a:pt x="2890627" y="31718"/>
                  </a:lnTo>
                  <a:lnTo>
                    <a:pt x="2831085" y="30930"/>
                  </a:lnTo>
                  <a:lnTo>
                    <a:pt x="2772885" y="30338"/>
                  </a:lnTo>
                  <a:lnTo>
                    <a:pt x="2717092" y="30046"/>
                  </a:lnTo>
                  <a:lnTo>
                    <a:pt x="2664773" y="30158"/>
                  </a:lnTo>
                  <a:lnTo>
                    <a:pt x="2616993" y="30777"/>
                  </a:lnTo>
                  <a:lnTo>
                    <a:pt x="2574818" y="32008"/>
                  </a:lnTo>
                  <a:lnTo>
                    <a:pt x="2539314" y="33956"/>
                  </a:lnTo>
                  <a:lnTo>
                    <a:pt x="2505914" y="35586"/>
                  </a:lnTo>
                  <a:lnTo>
                    <a:pt x="2429882" y="35335"/>
                  </a:lnTo>
                  <a:lnTo>
                    <a:pt x="2387439" y="33956"/>
                  </a:lnTo>
                  <a:lnTo>
                    <a:pt x="2342169" y="32075"/>
                  </a:lnTo>
                  <a:lnTo>
                    <a:pt x="2294169" y="29944"/>
                  </a:lnTo>
                  <a:lnTo>
                    <a:pt x="2243531" y="27812"/>
                  </a:lnTo>
                  <a:lnTo>
                    <a:pt x="2190350" y="25932"/>
                  </a:lnTo>
                  <a:lnTo>
                    <a:pt x="2134722" y="24553"/>
                  </a:lnTo>
                  <a:lnTo>
                    <a:pt x="2076739" y="23926"/>
                  </a:lnTo>
                  <a:lnTo>
                    <a:pt x="2016498" y="24302"/>
                  </a:lnTo>
                  <a:lnTo>
                    <a:pt x="1954091" y="25932"/>
                  </a:lnTo>
                  <a:lnTo>
                    <a:pt x="1889614" y="29066"/>
                  </a:lnTo>
                  <a:lnTo>
                    <a:pt x="1823161" y="33956"/>
                  </a:lnTo>
                  <a:lnTo>
                    <a:pt x="1755167" y="39361"/>
                  </a:lnTo>
                  <a:lnTo>
                    <a:pt x="1695419" y="43109"/>
                  </a:lnTo>
                  <a:lnTo>
                    <a:pt x="1642482" y="45407"/>
                  </a:lnTo>
                  <a:lnTo>
                    <a:pt x="1594923" y="46461"/>
                  </a:lnTo>
                  <a:lnTo>
                    <a:pt x="1551306" y="46477"/>
                  </a:lnTo>
                  <a:lnTo>
                    <a:pt x="1510197" y="45661"/>
                  </a:lnTo>
                  <a:lnTo>
                    <a:pt x="1470162" y="44219"/>
                  </a:lnTo>
                  <a:lnTo>
                    <a:pt x="1429765" y="42357"/>
                  </a:lnTo>
                  <a:lnTo>
                    <a:pt x="1387573" y="40280"/>
                  </a:lnTo>
                  <a:lnTo>
                    <a:pt x="1342151" y="38196"/>
                  </a:lnTo>
                  <a:lnTo>
                    <a:pt x="1292064" y="36310"/>
                  </a:lnTo>
                  <a:lnTo>
                    <a:pt x="1235878" y="34828"/>
                  </a:lnTo>
                  <a:lnTo>
                    <a:pt x="1172159" y="33956"/>
                  </a:lnTo>
                  <a:lnTo>
                    <a:pt x="1133587" y="33803"/>
                  </a:lnTo>
                  <a:lnTo>
                    <a:pt x="1094660" y="33886"/>
                  </a:lnTo>
                  <a:lnTo>
                    <a:pt x="1055269" y="34174"/>
                  </a:lnTo>
                  <a:lnTo>
                    <a:pt x="1015303" y="34634"/>
                  </a:lnTo>
                  <a:lnTo>
                    <a:pt x="974652" y="35236"/>
                  </a:lnTo>
                  <a:lnTo>
                    <a:pt x="933205" y="35946"/>
                  </a:lnTo>
                  <a:lnTo>
                    <a:pt x="890853" y="36734"/>
                  </a:lnTo>
                  <a:lnTo>
                    <a:pt x="847486" y="37567"/>
                  </a:lnTo>
                  <a:lnTo>
                    <a:pt x="802993" y="38415"/>
                  </a:lnTo>
                  <a:lnTo>
                    <a:pt x="757264" y="39244"/>
                  </a:lnTo>
                  <a:lnTo>
                    <a:pt x="710189" y="40024"/>
                  </a:lnTo>
                  <a:lnTo>
                    <a:pt x="661658" y="40723"/>
                  </a:lnTo>
                  <a:lnTo>
                    <a:pt x="611560" y="41308"/>
                  </a:lnTo>
                  <a:lnTo>
                    <a:pt x="559786" y="41749"/>
                  </a:lnTo>
                  <a:lnTo>
                    <a:pt x="506226" y="42013"/>
                  </a:lnTo>
                  <a:lnTo>
                    <a:pt x="450768" y="42068"/>
                  </a:lnTo>
                  <a:lnTo>
                    <a:pt x="393304" y="41884"/>
                  </a:lnTo>
                  <a:lnTo>
                    <a:pt x="333722" y="41427"/>
                  </a:lnTo>
                  <a:lnTo>
                    <a:pt x="271914" y="40667"/>
                  </a:lnTo>
                  <a:lnTo>
                    <a:pt x="207767" y="39572"/>
                  </a:lnTo>
                  <a:lnTo>
                    <a:pt x="141174" y="38110"/>
                  </a:lnTo>
                  <a:lnTo>
                    <a:pt x="72022" y="36248"/>
                  </a:lnTo>
                  <a:lnTo>
                    <a:pt x="203" y="33956"/>
                  </a:lnTo>
                  <a:lnTo>
                    <a:pt x="152" y="28114"/>
                  </a:lnTo>
                  <a:lnTo>
                    <a:pt x="0" y="22145"/>
                  </a:lnTo>
                  <a:lnTo>
                    <a:pt x="203" y="15668"/>
                  </a:lnTo>
                  <a:close/>
                </a:path>
              </a:pathLst>
            </a:custGeom>
            <a:ln w="39624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14400" y="2032000"/>
            <a:ext cx="6189133" cy="5331417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320879" indent="-303946">
              <a:lnSpc>
                <a:spcPts val="3347"/>
              </a:lnSpc>
              <a:spcBef>
                <a:spcPts val="147"/>
              </a:spcBef>
              <a:buFont typeface="Arial MT"/>
              <a:buChar char="•"/>
              <a:tabLst>
                <a:tab pos="320879" algn="l"/>
              </a:tabLst>
            </a:pPr>
            <a:r>
              <a:rPr sz="2933" b="1" dirty="0">
                <a:latin typeface="Arial" panose="020B0604020202020204" pitchFamily="34" charset="0"/>
                <a:cs typeface="Arial" panose="020B0604020202020204" pitchFamily="34" charset="0"/>
              </a:rPr>
              <a:t>Adaptabilidad</a:t>
            </a:r>
            <a:r>
              <a:rPr sz="2933" b="1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b="1" spc="-67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sz="293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33">
              <a:lnSpc>
                <a:spcPts val="3347"/>
              </a:lnSpc>
            </a:pPr>
            <a:r>
              <a:rPr sz="2933" b="1" spc="-13" dirty="0">
                <a:latin typeface="Arial" panose="020B0604020202020204" pitchFamily="34" charset="0"/>
                <a:cs typeface="Arial" panose="020B0604020202020204" pitchFamily="34" charset="0"/>
              </a:rPr>
              <a:t>Flexibilidad</a:t>
            </a:r>
            <a:endParaRPr sz="293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spcBef>
                <a:spcPts val="447"/>
              </a:spcBef>
              <a:buFont typeface="Arial MT"/>
              <a:buChar char="•"/>
              <a:tabLst>
                <a:tab pos="320879" algn="l"/>
              </a:tabLst>
            </a:pP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Puntos</a:t>
            </a:r>
            <a:r>
              <a:rPr sz="2933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spc="-13" dirty="0">
                <a:latin typeface="Arial" panose="020B0604020202020204" pitchFamily="34" charset="0"/>
                <a:cs typeface="Arial" panose="020B0604020202020204" pitchFamily="34" charset="0"/>
              </a:rPr>
              <a:t>clave:</a:t>
            </a:r>
            <a:endParaRPr sz="29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08355" marR="239601" lvl="1" indent="-304792">
              <a:lnSpc>
                <a:spcPct val="90000"/>
              </a:lnSpc>
              <a:spcBef>
                <a:spcPts val="800"/>
              </a:spcBef>
              <a:buFont typeface="Arial MT"/>
              <a:buChar char="•"/>
              <a:tabLst>
                <a:tab pos="1008355" algn="l"/>
              </a:tabLst>
            </a:pP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Capacidad</a:t>
            </a:r>
            <a:r>
              <a:rPr sz="2933" spc="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spc="-27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ajustarse a</a:t>
            </a:r>
            <a:r>
              <a:rPr sz="2933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spc="-13" dirty="0">
                <a:latin typeface="Arial" panose="020B0604020202020204" pitchFamily="34" charset="0"/>
                <a:cs typeface="Arial" panose="020B0604020202020204" pitchFamily="34" charset="0"/>
              </a:rPr>
              <a:t>nuevas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situaciones</a:t>
            </a:r>
            <a:r>
              <a:rPr sz="2933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933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spc="-13" dirty="0">
                <a:latin typeface="Arial" panose="020B0604020202020204" pitchFamily="34" charset="0"/>
                <a:cs typeface="Arial" panose="020B0604020202020204" pitchFamily="34" charset="0"/>
              </a:rPr>
              <a:t>desafíos tecnológicos.</a:t>
            </a:r>
            <a:endParaRPr sz="29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08355" marR="6773" lvl="1" indent="-304792">
              <a:lnSpc>
                <a:spcPct val="90000"/>
              </a:lnSpc>
              <a:spcBef>
                <a:spcPts val="807"/>
              </a:spcBef>
              <a:buFont typeface="Arial MT"/>
              <a:buChar char="•"/>
              <a:tabLst>
                <a:tab pos="1008355" algn="l"/>
              </a:tabLst>
            </a:pP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Ser abierto</a:t>
            </a:r>
            <a:r>
              <a:rPr sz="2933" spc="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933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cambios</a:t>
            </a:r>
            <a:r>
              <a:rPr sz="2933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spc="-67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tener</a:t>
            </a:r>
            <a:r>
              <a:rPr sz="2933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933" spc="-13" dirty="0">
                <a:latin typeface="Arial" panose="020B0604020202020204" pitchFamily="34" charset="0"/>
                <a:cs typeface="Arial" panose="020B0604020202020204" pitchFamily="34" charset="0"/>
              </a:rPr>
              <a:t> disposición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sz="2933" spc="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spc="-13" dirty="0">
                <a:latin typeface="Arial" panose="020B0604020202020204" pitchFamily="34" charset="0"/>
                <a:cs typeface="Arial" panose="020B0604020202020204" pitchFamily="34" charset="0"/>
              </a:rPr>
              <a:t>experimentar.</a:t>
            </a:r>
            <a:endParaRPr sz="29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08355" marR="463115" lvl="1" indent="-304792">
              <a:lnSpc>
                <a:spcPct val="90000"/>
              </a:lnSpc>
              <a:spcBef>
                <a:spcPts val="800"/>
              </a:spcBef>
              <a:buFont typeface="Arial MT"/>
              <a:buChar char="•"/>
              <a:tabLst>
                <a:tab pos="1008355" algn="l"/>
              </a:tabLst>
            </a:pP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933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importancia</a:t>
            </a:r>
            <a:r>
              <a:rPr sz="2933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spc="-33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pivotar</a:t>
            </a:r>
            <a:r>
              <a:rPr sz="2933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spc="-13" dirty="0">
                <a:latin typeface="Arial" panose="020B0604020202020204" pitchFamily="34" charset="0"/>
                <a:cs typeface="Arial" panose="020B0604020202020204" pitchFamily="34" charset="0"/>
              </a:rPr>
              <a:t>rápidamente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ante</a:t>
            </a:r>
            <a:r>
              <a:rPr sz="2933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fallas</a:t>
            </a:r>
            <a:r>
              <a:rPr sz="2933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933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spc="-13" dirty="0">
                <a:latin typeface="Arial" panose="020B0604020202020204" pitchFamily="34" charset="0"/>
                <a:cs typeface="Arial" panose="020B0604020202020204" pitchFamily="34" charset="0"/>
              </a:rPr>
              <a:t>cambios</a:t>
            </a:r>
            <a:endParaRPr sz="29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32063" y="2523743"/>
            <a:ext cx="7278623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3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2848" y="3120580"/>
            <a:ext cx="4394200" cy="115147"/>
            <a:chOff x="624636" y="2340435"/>
            <a:chExt cx="3295650" cy="86360"/>
          </a:xfrm>
        </p:grpSpPr>
        <p:sp>
          <p:nvSpPr>
            <p:cNvPr id="3" name="object 3"/>
            <p:cNvSpPr/>
            <p:nvPr/>
          </p:nvSpPr>
          <p:spPr>
            <a:xfrm>
              <a:off x="644651" y="2365104"/>
              <a:ext cx="3255645" cy="40005"/>
            </a:xfrm>
            <a:custGeom>
              <a:avLst/>
              <a:gdLst/>
              <a:ahLst/>
              <a:cxnLst/>
              <a:rect l="l" t="t" r="r" b="b"/>
              <a:pathLst>
                <a:path w="3255645" h="40005">
                  <a:moveTo>
                    <a:pt x="951941" y="23"/>
                  </a:moveTo>
                  <a:lnTo>
                    <a:pt x="910692" y="0"/>
                  </a:lnTo>
                  <a:lnTo>
                    <a:pt x="870783" y="747"/>
                  </a:lnTo>
                  <a:lnTo>
                    <a:pt x="830133" y="2115"/>
                  </a:lnTo>
                  <a:lnTo>
                    <a:pt x="682926" y="8452"/>
                  </a:lnTo>
                  <a:lnTo>
                    <a:pt x="558271" y="12970"/>
                  </a:lnTo>
                  <a:lnTo>
                    <a:pt x="409554" y="18911"/>
                  </a:lnTo>
                  <a:lnTo>
                    <a:pt x="365953" y="20334"/>
                  </a:lnTo>
                  <a:lnTo>
                    <a:pt x="322995" y="21289"/>
                  </a:lnTo>
                  <a:lnTo>
                    <a:pt x="279274" y="21661"/>
                  </a:lnTo>
                  <a:lnTo>
                    <a:pt x="233383" y="21338"/>
                  </a:lnTo>
                  <a:lnTo>
                    <a:pt x="183916" y="20205"/>
                  </a:lnTo>
                  <a:lnTo>
                    <a:pt x="129467" y="18149"/>
                  </a:lnTo>
                  <a:lnTo>
                    <a:pt x="68630" y="15056"/>
                  </a:lnTo>
                  <a:lnTo>
                    <a:pt x="0" y="10811"/>
                  </a:lnTo>
                  <a:lnTo>
                    <a:pt x="368" y="17669"/>
                  </a:lnTo>
                  <a:lnTo>
                    <a:pt x="838" y="20336"/>
                  </a:lnTo>
                  <a:lnTo>
                    <a:pt x="0" y="29099"/>
                  </a:lnTo>
                  <a:lnTo>
                    <a:pt x="45461" y="28816"/>
                  </a:lnTo>
                  <a:lnTo>
                    <a:pt x="90446" y="28905"/>
                  </a:lnTo>
                  <a:lnTo>
                    <a:pt x="135407" y="29276"/>
                  </a:lnTo>
                  <a:lnTo>
                    <a:pt x="375756" y="32283"/>
                  </a:lnTo>
                  <a:lnTo>
                    <a:pt x="430114" y="32495"/>
                  </a:lnTo>
                  <a:lnTo>
                    <a:pt x="487627" y="32372"/>
                  </a:lnTo>
                  <a:lnTo>
                    <a:pt x="548750" y="31823"/>
                  </a:lnTo>
                  <a:lnTo>
                    <a:pt x="613936" y="30762"/>
                  </a:lnTo>
                  <a:lnTo>
                    <a:pt x="752525" y="27588"/>
                  </a:lnTo>
                  <a:lnTo>
                    <a:pt x="815491" y="26932"/>
                  </a:lnTo>
                  <a:lnTo>
                    <a:pt x="873298" y="26966"/>
                  </a:lnTo>
                  <a:lnTo>
                    <a:pt x="926705" y="27526"/>
                  </a:lnTo>
                  <a:lnTo>
                    <a:pt x="976472" y="28447"/>
                  </a:lnTo>
                  <a:lnTo>
                    <a:pt x="1111518" y="31735"/>
                  </a:lnTo>
                  <a:lnTo>
                    <a:pt x="1154314" y="32458"/>
                  </a:lnTo>
                  <a:lnTo>
                    <a:pt x="1197265" y="32720"/>
                  </a:lnTo>
                  <a:lnTo>
                    <a:pt x="1241131" y="32357"/>
                  </a:lnTo>
                  <a:lnTo>
                    <a:pt x="1286670" y="31205"/>
                  </a:lnTo>
                  <a:lnTo>
                    <a:pt x="1389143" y="26494"/>
                  </a:lnTo>
                  <a:lnTo>
                    <a:pt x="1437057" y="24823"/>
                  </a:lnTo>
                  <a:lnTo>
                    <a:pt x="1480302" y="23947"/>
                  </a:lnTo>
                  <a:lnTo>
                    <a:pt x="1520795" y="23729"/>
                  </a:lnTo>
                  <a:lnTo>
                    <a:pt x="1560450" y="24033"/>
                  </a:lnTo>
                  <a:lnTo>
                    <a:pt x="1749023" y="27708"/>
                  </a:lnTo>
                  <a:lnTo>
                    <a:pt x="1813236" y="28555"/>
                  </a:lnTo>
                  <a:lnTo>
                    <a:pt x="1888109" y="29099"/>
                  </a:lnTo>
                  <a:lnTo>
                    <a:pt x="1951082" y="28991"/>
                  </a:lnTo>
                  <a:lnTo>
                    <a:pt x="2012907" y="28233"/>
                  </a:lnTo>
                  <a:lnTo>
                    <a:pt x="2073418" y="26991"/>
                  </a:lnTo>
                  <a:lnTo>
                    <a:pt x="2132445" y="25434"/>
                  </a:lnTo>
                  <a:lnTo>
                    <a:pt x="2298954" y="20527"/>
                  </a:lnTo>
                  <a:lnTo>
                    <a:pt x="2350372" y="19369"/>
                  </a:lnTo>
                  <a:lnTo>
                    <a:pt x="2399469" y="18727"/>
                  </a:lnTo>
                  <a:lnTo>
                    <a:pt x="2446077" y="18769"/>
                  </a:lnTo>
                  <a:lnTo>
                    <a:pt x="2490028" y="19660"/>
                  </a:lnTo>
                  <a:lnTo>
                    <a:pt x="2531154" y="21568"/>
                  </a:lnTo>
                  <a:lnTo>
                    <a:pt x="2569288" y="24659"/>
                  </a:lnTo>
                  <a:lnTo>
                    <a:pt x="2604262" y="29099"/>
                  </a:lnTo>
                  <a:lnTo>
                    <a:pt x="2643589" y="33817"/>
                  </a:lnTo>
                  <a:lnTo>
                    <a:pt x="2689040" y="36974"/>
                  </a:lnTo>
                  <a:lnTo>
                    <a:pt x="2739433" y="38781"/>
                  </a:lnTo>
                  <a:lnTo>
                    <a:pt x="2793586" y="39450"/>
                  </a:lnTo>
                  <a:lnTo>
                    <a:pt x="2850318" y="39192"/>
                  </a:lnTo>
                  <a:lnTo>
                    <a:pt x="2908448" y="38218"/>
                  </a:lnTo>
                  <a:lnTo>
                    <a:pt x="2966795" y="36740"/>
                  </a:lnTo>
                  <a:lnTo>
                    <a:pt x="3178718" y="30003"/>
                  </a:lnTo>
                  <a:lnTo>
                    <a:pt x="3220426" y="29170"/>
                  </a:lnTo>
                  <a:lnTo>
                    <a:pt x="3255264" y="29099"/>
                  </a:lnTo>
                  <a:lnTo>
                    <a:pt x="3255645" y="20336"/>
                  </a:lnTo>
                  <a:lnTo>
                    <a:pt x="3255010" y="15256"/>
                  </a:lnTo>
                  <a:lnTo>
                    <a:pt x="3255264" y="10811"/>
                  </a:lnTo>
                  <a:lnTo>
                    <a:pt x="3201583" y="15835"/>
                  </a:lnTo>
                  <a:lnTo>
                    <a:pt x="3146724" y="18950"/>
                  </a:lnTo>
                  <a:lnTo>
                    <a:pt x="3091083" y="20431"/>
                  </a:lnTo>
                  <a:lnTo>
                    <a:pt x="3035056" y="20552"/>
                  </a:lnTo>
                  <a:lnTo>
                    <a:pt x="2979039" y="19588"/>
                  </a:lnTo>
                  <a:lnTo>
                    <a:pt x="2923428" y="17816"/>
                  </a:lnTo>
                  <a:lnTo>
                    <a:pt x="2868620" y="15508"/>
                  </a:lnTo>
                  <a:lnTo>
                    <a:pt x="2712974" y="8130"/>
                  </a:lnTo>
                  <a:lnTo>
                    <a:pt x="2665338" y="6435"/>
                  </a:lnTo>
                  <a:lnTo>
                    <a:pt x="2620487" y="5581"/>
                  </a:lnTo>
                  <a:lnTo>
                    <a:pt x="2578816" y="5842"/>
                  </a:lnTo>
                  <a:lnTo>
                    <a:pt x="2540721" y="7494"/>
                  </a:lnTo>
                  <a:lnTo>
                    <a:pt x="2463528" y="15080"/>
                  </a:lnTo>
                  <a:lnTo>
                    <a:pt x="2415144" y="17496"/>
                  </a:lnTo>
                  <a:lnTo>
                    <a:pt x="2362579" y="18384"/>
                  </a:lnTo>
                  <a:lnTo>
                    <a:pt x="2306964" y="18064"/>
                  </a:lnTo>
                  <a:lnTo>
                    <a:pt x="2249432" y="16861"/>
                  </a:lnTo>
                  <a:lnTo>
                    <a:pt x="2191115" y="15097"/>
                  </a:lnTo>
                  <a:lnTo>
                    <a:pt x="2076652" y="11178"/>
                  </a:lnTo>
                  <a:lnTo>
                    <a:pt x="2022770" y="9668"/>
                  </a:lnTo>
                  <a:lnTo>
                    <a:pt x="1972631" y="8889"/>
                  </a:lnTo>
                  <a:lnTo>
                    <a:pt x="1927367" y="9162"/>
                  </a:lnTo>
                  <a:lnTo>
                    <a:pt x="1888109" y="10811"/>
                  </a:lnTo>
                  <a:lnTo>
                    <a:pt x="1854929" y="12896"/>
                  </a:lnTo>
                  <a:lnTo>
                    <a:pt x="1817241" y="14917"/>
                  </a:lnTo>
                  <a:lnTo>
                    <a:pt x="1775479" y="16809"/>
                  </a:lnTo>
                  <a:lnTo>
                    <a:pt x="1730080" y="18509"/>
                  </a:lnTo>
                  <a:lnTo>
                    <a:pt x="1681479" y="19952"/>
                  </a:lnTo>
                  <a:lnTo>
                    <a:pt x="1630114" y="21075"/>
                  </a:lnTo>
                  <a:lnTo>
                    <a:pt x="1576419" y="21813"/>
                  </a:lnTo>
                  <a:lnTo>
                    <a:pt x="1520830" y="22101"/>
                  </a:lnTo>
                  <a:lnTo>
                    <a:pt x="1463785" y="21877"/>
                  </a:lnTo>
                  <a:lnTo>
                    <a:pt x="1405718" y="21075"/>
                  </a:lnTo>
                  <a:lnTo>
                    <a:pt x="1347065" y="19632"/>
                  </a:lnTo>
                  <a:lnTo>
                    <a:pt x="1288263" y="17483"/>
                  </a:lnTo>
                  <a:lnTo>
                    <a:pt x="1229748" y="14564"/>
                  </a:lnTo>
                  <a:lnTo>
                    <a:pt x="1104537" y="6211"/>
                  </a:lnTo>
                  <a:lnTo>
                    <a:pt x="1046782" y="2979"/>
                  </a:lnTo>
                  <a:lnTo>
                    <a:pt x="996610" y="966"/>
                  </a:lnTo>
                  <a:lnTo>
                    <a:pt x="951941" y="23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644448" y="2360247"/>
              <a:ext cx="3255645" cy="46990"/>
            </a:xfrm>
            <a:custGeom>
              <a:avLst/>
              <a:gdLst/>
              <a:ahLst/>
              <a:cxnLst/>
              <a:rect l="l" t="t" r="r" b="b"/>
              <a:pathLst>
                <a:path w="3255645" h="46989">
                  <a:moveTo>
                    <a:pt x="203" y="15668"/>
                  </a:moveTo>
                  <a:lnTo>
                    <a:pt x="59845" y="10650"/>
                  </a:lnTo>
                  <a:lnTo>
                    <a:pt x="118558" y="6628"/>
                  </a:lnTo>
                  <a:lnTo>
                    <a:pt x="176179" y="3577"/>
                  </a:lnTo>
                  <a:lnTo>
                    <a:pt x="232544" y="1472"/>
                  </a:lnTo>
                  <a:lnTo>
                    <a:pt x="287492" y="288"/>
                  </a:lnTo>
                  <a:lnTo>
                    <a:pt x="340858" y="0"/>
                  </a:lnTo>
                  <a:lnTo>
                    <a:pt x="392479" y="581"/>
                  </a:lnTo>
                  <a:lnTo>
                    <a:pt x="442193" y="2009"/>
                  </a:lnTo>
                  <a:lnTo>
                    <a:pt x="489835" y="4256"/>
                  </a:lnTo>
                  <a:lnTo>
                    <a:pt x="535244" y="7298"/>
                  </a:lnTo>
                  <a:lnTo>
                    <a:pt x="578255" y="11111"/>
                  </a:lnTo>
                  <a:lnTo>
                    <a:pt x="618705" y="15668"/>
                  </a:lnTo>
                  <a:lnTo>
                    <a:pt x="655602" y="19572"/>
                  </a:lnTo>
                  <a:lnTo>
                    <a:pt x="694178" y="22295"/>
                  </a:lnTo>
                  <a:lnTo>
                    <a:pt x="734574" y="23982"/>
                  </a:lnTo>
                  <a:lnTo>
                    <a:pt x="776931" y="24777"/>
                  </a:lnTo>
                  <a:lnTo>
                    <a:pt x="821391" y="24825"/>
                  </a:lnTo>
                  <a:lnTo>
                    <a:pt x="868094" y="24270"/>
                  </a:lnTo>
                  <a:lnTo>
                    <a:pt x="917183" y="23258"/>
                  </a:lnTo>
                  <a:lnTo>
                    <a:pt x="968797" y="21932"/>
                  </a:lnTo>
                  <a:lnTo>
                    <a:pt x="1023078" y="20438"/>
                  </a:lnTo>
                  <a:lnTo>
                    <a:pt x="1080167" y="18920"/>
                  </a:lnTo>
                  <a:lnTo>
                    <a:pt x="1140206" y="17522"/>
                  </a:lnTo>
                  <a:lnTo>
                    <a:pt x="1203334" y="16390"/>
                  </a:lnTo>
                  <a:lnTo>
                    <a:pt x="1269695" y="15668"/>
                  </a:lnTo>
                  <a:lnTo>
                    <a:pt x="1335573" y="15443"/>
                  </a:lnTo>
                  <a:lnTo>
                    <a:pt x="1397479" y="15638"/>
                  </a:lnTo>
                  <a:lnTo>
                    <a:pt x="1455893" y="16147"/>
                  </a:lnTo>
                  <a:lnTo>
                    <a:pt x="1511294" y="16867"/>
                  </a:lnTo>
                  <a:lnTo>
                    <a:pt x="1564161" y="17694"/>
                  </a:lnTo>
                  <a:lnTo>
                    <a:pt x="1614972" y="18523"/>
                  </a:lnTo>
                  <a:lnTo>
                    <a:pt x="1664207" y="19252"/>
                  </a:lnTo>
                  <a:lnTo>
                    <a:pt x="1712345" y="19775"/>
                  </a:lnTo>
                  <a:lnTo>
                    <a:pt x="1759864" y="19988"/>
                  </a:lnTo>
                  <a:lnTo>
                    <a:pt x="1807243" y="19789"/>
                  </a:lnTo>
                  <a:lnTo>
                    <a:pt x="1854963" y="19071"/>
                  </a:lnTo>
                  <a:lnTo>
                    <a:pt x="1903500" y="17732"/>
                  </a:lnTo>
                  <a:lnTo>
                    <a:pt x="1953336" y="15668"/>
                  </a:lnTo>
                  <a:lnTo>
                    <a:pt x="2005009" y="13799"/>
                  </a:lnTo>
                  <a:lnTo>
                    <a:pt x="2058446" y="12982"/>
                  </a:lnTo>
                  <a:lnTo>
                    <a:pt x="2113210" y="13015"/>
                  </a:lnTo>
                  <a:lnTo>
                    <a:pt x="2168858" y="13695"/>
                  </a:lnTo>
                  <a:lnTo>
                    <a:pt x="2224952" y="14822"/>
                  </a:lnTo>
                  <a:lnTo>
                    <a:pt x="2281053" y="16193"/>
                  </a:lnTo>
                  <a:lnTo>
                    <a:pt x="2336719" y="17606"/>
                  </a:lnTo>
                  <a:lnTo>
                    <a:pt x="2391511" y="18859"/>
                  </a:lnTo>
                  <a:lnTo>
                    <a:pt x="2444991" y="19751"/>
                  </a:lnTo>
                  <a:lnTo>
                    <a:pt x="2496717" y="20080"/>
                  </a:lnTo>
                  <a:lnTo>
                    <a:pt x="2546249" y="19644"/>
                  </a:lnTo>
                  <a:lnTo>
                    <a:pt x="2593149" y="18240"/>
                  </a:lnTo>
                  <a:lnTo>
                    <a:pt x="2636977" y="15668"/>
                  </a:lnTo>
                  <a:lnTo>
                    <a:pt x="2684956" y="12838"/>
                  </a:lnTo>
                  <a:lnTo>
                    <a:pt x="2736916" y="11197"/>
                  </a:lnTo>
                  <a:lnTo>
                    <a:pt x="2791855" y="10542"/>
                  </a:lnTo>
                  <a:lnTo>
                    <a:pt x="2848775" y="10673"/>
                  </a:lnTo>
                  <a:lnTo>
                    <a:pt x="2906676" y="11385"/>
                  </a:lnTo>
                  <a:lnTo>
                    <a:pt x="2964557" y="12477"/>
                  </a:lnTo>
                  <a:lnTo>
                    <a:pt x="3021420" y="13747"/>
                  </a:lnTo>
                  <a:lnTo>
                    <a:pt x="3076265" y="14991"/>
                  </a:lnTo>
                  <a:lnTo>
                    <a:pt x="3128092" y="16007"/>
                  </a:lnTo>
                  <a:lnTo>
                    <a:pt x="3175901" y="16594"/>
                  </a:lnTo>
                  <a:lnTo>
                    <a:pt x="3218692" y="16549"/>
                  </a:lnTo>
                  <a:lnTo>
                    <a:pt x="3255467" y="15668"/>
                  </a:lnTo>
                  <a:lnTo>
                    <a:pt x="3254705" y="23796"/>
                  </a:lnTo>
                  <a:lnTo>
                    <a:pt x="3255086" y="27733"/>
                  </a:lnTo>
                  <a:lnTo>
                    <a:pt x="3255467" y="33956"/>
                  </a:lnTo>
                  <a:lnTo>
                    <a:pt x="3216374" y="34716"/>
                  </a:lnTo>
                  <a:lnTo>
                    <a:pt x="3171163" y="34943"/>
                  </a:lnTo>
                  <a:lnTo>
                    <a:pt x="3120898" y="34740"/>
                  </a:lnTo>
                  <a:lnTo>
                    <a:pt x="3066647" y="34212"/>
                  </a:lnTo>
                  <a:lnTo>
                    <a:pt x="3009474" y="33463"/>
                  </a:lnTo>
                  <a:lnTo>
                    <a:pt x="2950446" y="32597"/>
                  </a:lnTo>
                  <a:lnTo>
                    <a:pt x="2890627" y="31718"/>
                  </a:lnTo>
                  <a:lnTo>
                    <a:pt x="2831085" y="30930"/>
                  </a:lnTo>
                  <a:lnTo>
                    <a:pt x="2772885" y="30338"/>
                  </a:lnTo>
                  <a:lnTo>
                    <a:pt x="2717092" y="30046"/>
                  </a:lnTo>
                  <a:lnTo>
                    <a:pt x="2664773" y="30158"/>
                  </a:lnTo>
                  <a:lnTo>
                    <a:pt x="2616993" y="30777"/>
                  </a:lnTo>
                  <a:lnTo>
                    <a:pt x="2574818" y="32008"/>
                  </a:lnTo>
                  <a:lnTo>
                    <a:pt x="2539314" y="33956"/>
                  </a:lnTo>
                  <a:lnTo>
                    <a:pt x="2505914" y="35586"/>
                  </a:lnTo>
                  <a:lnTo>
                    <a:pt x="2429882" y="35335"/>
                  </a:lnTo>
                  <a:lnTo>
                    <a:pt x="2387439" y="33956"/>
                  </a:lnTo>
                  <a:lnTo>
                    <a:pt x="2342169" y="32075"/>
                  </a:lnTo>
                  <a:lnTo>
                    <a:pt x="2294169" y="29944"/>
                  </a:lnTo>
                  <a:lnTo>
                    <a:pt x="2243531" y="27812"/>
                  </a:lnTo>
                  <a:lnTo>
                    <a:pt x="2190350" y="25932"/>
                  </a:lnTo>
                  <a:lnTo>
                    <a:pt x="2134722" y="24553"/>
                  </a:lnTo>
                  <a:lnTo>
                    <a:pt x="2076739" y="23926"/>
                  </a:lnTo>
                  <a:lnTo>
                    <a:pt x="2016498" y="24302"/>
                  </a:lnTo>
                  <a:lnTo>
                    <a:pt x="1954091" y="25932"/>
                  </a:lnTo>
                  <a:lnTo>
                    <a:pt x="1889614" y="29066"/>
                  </a:lnTo>
                  <a:lnTo>
                    <a:pt x="1823161" y="33956"/>
                  </a:lnTo>
                  <a:lnTo>
                    <a:pt x="1755167" y="39361"/>
                  </a:lnTo>
                  <a:lnTo>
                    <a:pt x="1695419" y="43109"/>
                  </a:lnTo>
                  <a:lnTo>
                    <a:pt x="1642482" y="45407"/>
                  </a:lnTo>
                  <a:lnTo>
                    <a:pt x="1594923" y="46461"/>
                  </a:lnTo>
                  <a:lnTo>
                    <a:pt x="1551306" y="46477"/>
                  </a:lnTo>
                  <a:lnTo>
                    <a:pt x="1510197" y="45661"/>
                  </a:lnTo>
                  <a:lnTo>
                    <a:pt x="1470162" y="44219"/>
                  </a:lnTo>
                  <a:lnTo>
                    <a:pt x="1429765" y="42357"/>
                  </a:lnTo>
                  <a:lnTo>
                    <a:pt x="1387573" y="40280"/>
                  </a:lnTo>
                  <a:lnTo>
                    <a:pt x="1342151" y="38196"/>
                  </a:lnTo>
                  <a:lnTo>
                    <a:pt x="1292064" y="36310"/>
                  </a:lnTo>
                  <a:lnTo>
                    <a:pt x="1235878" y="34828"/>
                  </a:lnTo>
                  <a:lnTo>
                    <a:pt x="1172159" y="33956"/>
                  </a:lnTo>
                  <a:lnTo>
                    <a:pt x="1133587" y="33803"/>
                  </a:lnTo>
                  <a:lnTo>
                    <a:pt x="1094660" y="33886"/>
                  </a:lnTo>
                  <a:lnTo>
                    <a:pt x="1055269" y="34174"/>
                  </a:lnTo>
                  <a:lnTo>
                    <a:pt x="1015303" y="34634"/>
                  </a:lnTo>
                  <a:lnTo>
                    <a:pt x="974652" y="35236"/>
                  </a:lnTo>
                  <a:lnTo>
                    <a:pt x="933205" y="35946"/>
                  </a:lnTo>
                  <a:lnTo>
                    <a:pt x="890853" y="36734"/>
                  </a:lnTo>
                  <a:lnTo>
                    <a:pt x="847486" y="37567"/>
                  </a:lnTo>
                  <a:lnTo>
                    <a:pt x="802993" y="38415"/>
                  </a:lnTo>
                  <a:lnTo>
                    <a:pt x="757264" y="39244"/>
                  </a:lnTo>
                  <a:lnTo>
                    <a:pt x="710189" y="40024"/>
                  </a:lnTo>
                  <a:lnTo>
                    <a:pt x="661658" y="40723"/>
                  </a:lnTo>
                  <a:lnTo>
                    <a:pt x="611560" y="41308"/>
                  </a:lnTo>
                  <a:lnTo>
                    <a:pt x="559786" y="41749"/>
                  </a:lnTo>
                  <a:lnTo>
                    <a:pt x="506226" y="42013"/>
                  </a:lnTo>
                  <a:lnTo>
                    <a:pt x="450768" y="42068"/>
                  </a:lnTo>
                  <a:lnTo>
                    <a:pt x="393304" y="41884"/>
                  </a:lnTo>
                  <a:lnTo>
                    <a:pt x="333722" y="41427"/>
                  </a:lnTo>
                  <a:lnTo>
                    <a:pt x="271914" y="40667"/>
                  </a:lnTo>
                  <a:lnTo>
                    <a:pt x="207767" y="39572"/>
                  </a:lnTo>
                  <a:lnTo>
                    <a:pt x="141174" y="38110"/>
                  </a:lnTo>
                  <a:lnTo>
                    <a:pt x="72022" y="36248"/>
                  </a:lnTo>
                  <a:lnTo>
                    <a:pt x="203" y="33956"/>
                  </a:lnTo>
                  <a:lnTo>
                    <a:pt x="152" y="28114"/>
                  </a:lnTo>
                  <a:lnTo>
                    <a:pt x="0" y="22145"/>
                  </a:lnTo>
                  <a:lnTo>
                    <a:pt x="203" y="15668"/>
                  </a:lnTo>
                  <a:close/>
                </a:path>
              </a:pathLst>
            </a:custGeom>
            <a:ln w="39624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46640" y="3460381"/>
            <a:ext cx="6184053" cy="4580933"/>
          </a:xfrm>
          <a:prstGeom prst="rect">
            <a:avLst/>
          </a:prstGeom>
        </p:spPr>
        <p:txBody>
          <a:bodyPr vert="horz" wrap="square" lIns="0" tIns="73659" rIns="0" bIns="0" rtlCol="0">
            <a:spAutoFit/>
          </a:bodyPr>
          <a:lstStyle/>
          <a:p>
            <a:pPr marL="320879" indent="-303946">
              <a:spcBef>
                <a:spcPts val="579"/>
              </a:spcBef>
              <a:buFont typeface="Arial MT"/>
              <a:buChar char="•"/>
              <a:tabLst>
                <a:tab pos="320879" algn="l"/>
              </a:tabLst>
            </a:pPr>
            <a:r>
              <a:rPr sz="2933" b="1" dirty="0">
                <a:latin typeface="Arial" panose="020B0604020202020204" pitchFamily="34" charset="0"/>
                <a:cs typeface="Arial" panose="020B0604020202020204" pitchFamily="34" charset="0"/>
              </a:rPr>
              <a:t>Mentalidad</a:t>
            </a:r>
            <a:r>
              <a:rPr sz="2933" b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b="1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933" b="1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b="1" spc="-13" dirty="0">
                <a:latin typeface="Arial" panose="020B0604020202020204" pitchFamily="34" charset="0"/>
                <a:cs typeface="Arial" panose="020B0604020202020204" pitchFamily="34" charset="0"/>
              </a:rPr>
              <a:t>Crecimiento</a:t>
            </a:r>
            <a:endParaRPr sz="293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spcBef>
                <a:spcPts val="453"/>
              </a:spcBef>
              <a:buFont typeface="Arial MT"/>
              <a:buChar char="•"/>
              <a:tabLst>
                <a:tab pos="320879" algn="l"/>
              </a:tabLst>
            </a:pP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Puntos</a:t>
            </a:r>
            <a:r>
              <a:rPr sz="2933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spc="-13" dirty="0">
                <a:latin typeface="Arial" panose="020B0604020202020204" pitchFamily="34" charset="0"/>
                <a:cs typeface="Arial" panose="020B0604020202020204" pitchFamily="34" charset="0"/>
              </a:rPr>
              <a:t>clave:</a:t>
            </a:r>
            <a:endParaRPr sz="29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08355" marR="454649" lvl="1" indent="-304792">
              <a:lnSpc>
                <a:spcPts val="3173"/>
              </a:lnSpc>
              <a:spcBef>
                <a:spcPts val="847"/>
              </a:spcBef>
              <a:buFont typeface="Arial MT"/>
              <a:buChar char="•"/>
              <a:tabLst>
                <a:tab pos="1008355" algn="l"/>
              </a:tabLst>
            </a:pP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Ver los</a:t>
            </a:r>
            <a:r>
              <a:rPr sz="2933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desafíos</a:t>
            </a:r>
            <a:r>
              <a:rPr sz="2933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spc="-33" dirty="0"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oportunidades </a:t>
            </a:r>
            <a:r>
              <a:rPr sz="2933" spc="-27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aprender y</a:t>
            </a:r>
            <a:r>
              <a:rPr sz="2933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spc="-13" dirty="0">
                <a:latin typeface="Arial" panose="020B0604020202020204" pitchFamily="34" charset="0"/>
                <a:cs typeface="Arial" panose="020B0604020202020204" pitchFamily="34" charset="0"/>
              </a:rPr>
              <a:t>crecer.</a:t>
            </a:r>
            <a:endParaRPr sz="29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08355" marR="6773" lvl="1" indent="-304792">
              <a:lnSpc>
                <a:spcPct val="90000"/>
              </a:lnSpc>
              <a:spcBef>
                <a:spcPts val="747"/>
              </a:spcBef>
              <a:buFont typeface="Arial MT"/>
              <a:buChar char="•"/>
              <a:tabLst>
                <a:tab pos="1008355" algn="l"/>
              </a:tabLst>
            </a:pP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Creer en</a:t>
            </a:r>
            <a:r>
              <a:rPr sz="2933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933" spc="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spc="-13" dirty="0">
                <a:latin typeface="Arial" panose="020B0604020202020204" pitchFamily="34" charset="0"/>
                <a:cs typeface="Arial" panose="020B0604020202020204" pitchFamily="34" charset="0"/>
              </a:rPr>
              <a:t>capacidad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933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desarrollar</a:t>
            </a:r>
            <a:r>
              <a:rPr sz="2933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spc="-13" dirty="0">
                <a:latin typeface="Arial" panose="020B0604020202020204" pitchFamily="34" charset="0"/>
                <a:cs typeface="Arial" panose="020B0604020202020204" pitchFamily="34" charset="0"/>
              </a:rPr>
              <a:t>nuevas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habilidades</a:t>
            </a:r>
            <a:r>
              <a:rPr sz="2933" spc="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933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través </a:t>
            </a:r>
            <a:r>
              <a:rPr sz="2933" spc="-47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933" spc="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spc="-13" dirty="0">
                <a:latin typeface="Arial" panose="020B0604020202020204" pitchFamily="34" charset="0"/>
                <a:cs typeface="Arial" panose="020B0604020202020204" pitchFamily="34" charset="0"/>
              </a:rPr>
              <a:t>perseverancia.</a:t>
            </a:r>
            <a:endParaRPr sz="29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08355" lvl="1" indent="-304792">
              <a:lnSpc>
                <a:spcPts val="3347"/>
              </a:lnSpc>
              <a:spcBef>
                <a:spcPts val="447"/>
              </a:spcBef>
              <a:buFont typeface="Arial MT"/>
              <a:buChar char="•"/>
              <a:tabLst>
                <a:tab pos="1008355" algn="l"/>
              </a:tabLst>
            </a:pP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Fomentar</a:t>
            </a:r>
            <a:r>
              <a:rPr sz="2933" spc="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sz="2933" spc="-13" dirty="0">
                <a:latin typeface="Arial" panose="020B0604020202020204" pitchFamily="34" charset="0"/>
                <a:cs typeface="Arial" panose="020B0604020202020204" pitchFamily="34" charset="0"/>
              </a:rPr>
              <a:t>creatividad</a:t>
            </a:r>
            <a:endParaRPr sz="29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08355">
              <a:lnSpc>
                <a:spcPts val="3347"/>
              </a:lnSpc>
            </a:pP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933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933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33" spc="-13" dirty="0">
                <a:latin typeface="Arial" panose="020B0604020202020204" pitchFamily="34" charset="0"/>
                <a:cs typeface="Arial" panose="020B0604020202020204" pitchFamily="34" charset="0"/>
              </a:rPr>
              <a:t>innovación.</a:t>
            </a:r>
            <a:endParaRPr sz="29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32063" y="2523743"/>
            <a:ext cx="7278623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90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2848" y="3120580"/>
            <a:ext cx="4394200" cy="115147"/>
            <a:chOff x="624636" y="2340435"/>
            <a:chExt cx="3295650" cy="86360"/>
          </a:xfrm>
        </p:grpSpPr>
        <p:sp>
          <p:nvSpPr>
            <p:cNvPr id="3" name="object 3"/>
            <p:cNvSpPr/>
            <p:nvPr/>
          </p:nvSpPr>
          <p:spPr>
            <a:xfrm>
              <a:off x="644651" y="2365104"/>
              <a:ext cx="3255645" cy="40005"/>
            </a:xfrm>
            <a:custGeom>
              <a:avLst/>
              <a:gdLst/>
              <a:ahLst/>
              <a:cxnLst/>
              <a:rect l="l" t="t" r="r" b="b"/>
              <a:pathLst>
                <a:path w="3255645" h="40005">
                  <a:moveTo>
                    <a:pt x="951941" y="23"/>
                  </a:moveTo>
                  <a:lnTo>
                    <a:pt x="910692" y="0"/>
                  </a:lnTo>
                  <a:lnTo>
                    <a:pt x="870783" y="747"/>
                  </a:lnTo>
                  <a:lnTo>
                    <a:pt x="830133" y="2115"/>
                  </a:lnTo>
                  <a:lnTo>
                    <a:pt x="682926" y="8452"/>
                  </a:lnTo>
                  <a:lnTo>
                    <a:pt x="558271" y="12970"/>
                  </a:lnTo>
                  <a:lnTo>
                    <a:pt x="409554" y="18911"/>
                  </a:lnTo>
                  <a:lnTo>
                    <a:pt x="365953" y="20334"/>
                  </a:lnTo>
                  <a:lnTo>
                    <a:pt x="322995" y="21289"/>
                  </a:lnTo>
                  <a:lnTo>
                    <a:pt x="279274" y="21661"/>
                  </a:lnTo>
                  <a:lnTo>
                    <a:pt x="233383" y="21338"/>
                  </a:lnTo>
                  <a:lnTo>
                    <a:pt x="183916" y="20205"/>
                  </a:lnTo>
                  <a:lnTo>
                    <a:pt x="129467" y="18149"/>
                  </a:lnTo>
                  <a:lnTo>
                    <a:pt x="68630" y="15056"/>
                  </a:lnTo>
                  <a:lnTo>
                    <a:pt x="0" y="10811"/>
                  </a:lnTo>
                  <a:lnTo>
                    <a:pt x="368" y="17669"/>
                  </a:lnTo>
                  <a:lnTo>
                    <a:pt x="838" y="20336"/>
                  </a:lnTo>
                  <a:lnTo>
                    <a:pt x="0" y="29099"/>
                  </a:lnTo>
                  <a:lnTo>
                    <a:pt x="45461" y="28816"/>
                  </a:lnTo>
                  <a:lnTo>
                    <a:pt x="90446" y="28905"/>
                  </a:lnTo>
                  <a:lnTo>
                    <a:pt x="135407" y="29276"/>
                  </a:lnTo>
                  <a:lnTo>
                    <a:pt x="375756" y="32283"/>
                  </a:lnTo>
                  <a:lnTo>
                    <a:pt x="430114" y="32495"/>
                  </a:lnTo>
                  <a:lnTo>
                    <a:pt x="487627" y="32372"/>
                  </a:lnTo>
                  <a:lnTo>
                    <a:pt x="548750" y="31823"/>
                  </a:lnTo>
                  <a:lnTo>
                    <a:pt x="613936" y="30762"/>
                  </a:lnTo>
                  <a:lnTo>
                    <a:pt x="752525" y="27588"/>
                  </a:lnTo>
                  <a:lnTo>
                    <a:pt x="815491" y="26932"/>
                  </a:lnTo>
                  <a:lnTo>
                    <a:pt x="873298" y="26966"/>
                  </a:lnTo>
                  <a:lnTo>
                    <a:pt x="926705" y="27526"/>
                  </a:lnTo>
                  <a:lnTo>
                    <a:pt x="976472" y="28447"/>
                  </a:lnTo>
                  <a:lnTo>
                    <a:pt x="1111518" y="31735"/>
                  </a:lnTo>
                  <a:lnTo>
                    <a:pt x="1154314" y="32458"/>
                  </a:lnTo>
                  <a:lnTo>
                    <a:pt x="1197265" y="32720"/>
                  </a:lnTo>
                  <a:lnTo>
                    <a:pt x="1241131" y="32357"/>
                  </a:lnTo>
                  <a:lnTo>
                    <a:pt x="1286670" y="31205"/>
                  </a:lnTo>
                  <a:lnTo>
                    <a:pt x="1389143" y="26494"/>
                  </a:lnTo>
                  <a:lnTo>
                    <a:pt x="1437057" y="24823"/>
                  </a:lnTo>
                  <a:lnTo>
                    <a:pt x="1480302" y="23947"/>
                  </a:lnTo>
                  <a:lnTo>
                    <a:pt x="1520795" y="23729"/>
                  </a:lnTo>
                  <a:lnTo>
                    <a:pt x="1560450" y="24033"/>
                  </a:lnTo>
                  <a:lnTo>
                    <a:pt x="1749023" y="27708"/>
                  </a:lnTo>
                  <a:lnTo>
                    <a:pt x="1813236" y="28555"/>
                  </a:lnTo>
                  <a:lnTo>
                    <a:pt x="1888109" y="29099"/>
                  </a:lnTo>
                  <a:lnTo>
                    <a:pt x="1951082" y="28991"/>
                  </a:lnTo>
                  <a:lnTo>
                    <a:pt x="2012907" y="28233"/>
                  </a:lnTo>
                  <a:lnTo>
                    <a:pt x="2073418" y="26991"/>
                  </a:lnTo>
                  <a:lnTo>
                    <a:pt x="2132445" y="25434"/>
                  </a:lnTo>
                  <a:lnTo>
                    <a:pt x="2298954" y="20527"/>
                  </a:lnTo>
                  <a:lnTo>
                    <a:pt x="2350372" y="19369"/>
                  </a:lnTo>
                  <a:lnTo>
                    <a:pt x="2399469" y="18727"/>
                  </a:lnTo>
                  <a:lnTo>
                    <a:pt x="2446077" y="18769"/>
                  </a:lnTo>
                  <a:lnTo>
                    <a:pt x="2490028" y="19660"/>
                  </a:lnTo>
                  <a:lnTo>
                    <a:pt x="2531154" y="21568"/>
                  </a:lnTo>
                  <a:lnTo>
                    <a:pt x="2569288" y="24659"/>
                  </a:lnTo>
                  <a:lnTo>
                    <a:pt x="2604262" y="29099"/>
                  </a:lnTo>
                  <a:lnTo>
                    <a:pt x="2643589" y="33817"/>
                  </a:lnTo>
                  <a:lnTo>
                    <a:pt x="2689040" y="36974"/>
                  </a:lnTo>
                  <a:lnTo>
                    <a:pt x="2739433" y="38781"/>
                  </a:lnTo>
                  <a:lnTo>
                    <a:pt x="2793586" y="39450"/>
                  </a:lnTo>
                  <a:lnTo>
                    <a:pt x="2850318" y="39192"/>
                  </a:lnTo>
                  <a:lnTo>
                    <a:pt x="2908448" y="38218"/>
                  </a:lnTo>
                  <a:lnTo>
                    <a:pt x="2966795" y="36740"/>
                  </a:lnTo>
                  <a:lnTo>
                    <a:pt x="3178718" y="30003"/>
                  </a:lnTo>
                  <a:lnTo>
                    <a:pt x="3220426" y="29170"/>
                  </a:lnTo>
                  <a:lnTo>
                    <a:pt x="3255264" y="29099"/>
                  </a:lnTo>
                  <a:lnTo>
                    <a:pt x="3255645" y="20336"/>
                  </a:lnTo>
                  <a:lnTo>
                    <a:pt x="3255010" y="15256"/>
                  </a:lnTo>
                  <a:lnTo>
                    <a:pt x="3255264" y="10811"/>
                  </a:lnTo>
                  <a:lnTo>
                    <a:pt x="3201583" y="15835"/>
                  </a:lnTo>
                  <a:lnTo>
                    <a:pt x="3146724" y="18950"/>
                  </a:lnTo>
                  <a:lnTo>
                    <a:pt x="3091083" y="20431"/>
                  </a:lnTo>
                  <a:lnTo>
                    <a:pt x="3035056" y="20552"/>
                  </a:lnTo>
                  <a:lnTo>
                    <a:pt x="2979039" y="19588"/>
                  </a:lnTo>
                  <a:lnTo>
                    <a:pt x="2923428" y="17816"/>
                  </a:lnTo>
                  <a:lnTo>
                    <a:pt x="2868620" y="15508"/>
                  </a:lnTo>
                  <a:lnTo>
                    <a:pt x="2712974" y="8130"/>
                  </a:lnTo>
                  <a:lnTo>
                    <a:pt x="2665338" y="6435"/>
                  </a:lnTo>
                  <a:lnTo>
                    <a:pt x="2620487" y="5581"/>
                  </a:lnTo>
                  <a:lnTo>
                    <a:pt x="2578816" y="5842"/>
                  </a:lnTo>
                  <a:lnTo>
                    <a:pt x="2540721" y="7494"/>
                  </a:lnTo>
                  <a:lnTo>
                    <a:pt x="2463528" y="15080"/>
                  </a:lnTo>
                  <a:lnTo>
                    <a:pt x="2415144" y="17496"/>
                  </a:lnTo>
                  <a:lnTo>
                    <a:pt x="2362579" y="18384"/>
                  </a:lnTo>
                  <a:lnTo>
                    <a:pt x="2306964" y="18064"/>
                  </a:lnTo>
                  <a:lnTo>
                    <a:pt x="2249432" y="16861"/>
                  </a:lnTo>
                  <a:lnTo>
                    <a:pt x="2191115" y="15097"/>
                  </a:lnTo>
                  <a:lnTo>
                    <a:pt x="2076652" y="11178"/>
                  </a:lnTo>
                  <a:lnTo>
                    <a:pt x="2022770" y="9668"/>
                  </a:lnTo>
                  <a:lnTo>
                    <a:pt x="1972631" y="8889"/>
                  </a:lnTo>
                  <a:lnTo>
                    <a:pt x="1927367" y="9162"/>
                  </a:lnTo>
                  <a:lnTo>
                    <a:pt x="1888109" y="10811"/>
                  </a:lnTo>
                  <a:lnTo>
                    <a:pt x="1854929" y="12896"/>
                  </a:lnTo>
                  <a:lnTo>
                    <a:pt x="1817241" y="14917"/>
                  </a:lnTo>
                  <a:lnTo>
                    <a:pt x="1775479" y="16809"/>
                  </a:lnTo>
                  <a:lnTo>
                    <a:pt x="1730080" y="18509"/>
                  </a:lnTo>
                  <a:lnTo>
                    <a:pt x="1681479" y="19952"/>
                  </a:lnTo>
                  <a:lnTo>
                    <a:pt x="1630114" y="21075"/>
                  </a:lnTo>
                  <a:lnTo>
                    <a:pt x="1576419" y="21813"/>
                  </a:lnTo>
                  <a:lnTo>
                    <a:pt x="1520830" y="22101"/>
                  </a:lnTo>
                  <a:lnTo>
                    <a:pt x="1463785" y="21877"/>
                  </a:lnTo>
                  <a:lnTo>
                    <a:pt x="1405718" y="21075"/>
                  </a:lnTo>
                  <a:lnTo>
                    <a:pt x="1347065" y="19632"/>
                  </a:lnTo>
                  <a:lnTo>
                    <a:pt x="1288263" y="17483"/>
                  </a:lnTo>
                  <a:lnTo>
                    <a:pt x="1229748" y="14564"/>
                  </a:lnTo>
                  <a:lnTo>
                    <a:pt x="1104537" y="6211"/>
                  </a:lnTo>
                  <a:lnTo>
                    <a:pt x="1046782" y="2979"/>
                  </a:lnTo>
                  <a:lnTo>
                    <a:pt x="996610" y="966"/>
                  </a:lnTo>
                  <a:lnTo>
                    <a:pt x="951941" y="23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644448" y="2360247"/>
              <a:ext cx="3255645" cy="46990"/>
            </a:xfrm>
            <a:custGeom>
              <a:avLst/>
              <a:gdLst/>
              <a:ahLst/>
              <a:cxnLst/>
              <a:rect l="l" t="t" r="r" b="b"/>
              <a:pathLst>
                <a:path w="3255645" h="46989">
                  <a:moveTo>
                    <a:pt x="203" y="15668"/>
                  </a:moveTo>
                  <a:lnTo>
                    <a:pt x="59845" y="10650"/>
                  </a:lnTo>
                  <a:lnTo>
                    <a:pt x="118558" y="6628"/>
                  </a:lnTo>
                  <a:lnTo>
                    <a:pt x="176179" y="3577"/>
                  </a:lnTo>
                  <a:lnTo>
                    <a:pt x="232544" y="1472"/>
                  </a:lnTo>
                  <a:lnTo>
                    <a:pt x="287492" y="288"/>
                  </a:lnTo>
                  <a:lnTo>
                    <a:pt x="340858" y="0"/>
                  </a:lnTo>
                  <a:lnTo>
                    <a:pt x="392479" y="581"/>
                  </a:lnTo>
                  <a:lnTo>
                    <a:pt x="442193" y="2009"/>
                  </a:lnTo>
                  <a:lnTo>
                    <a:pt x="489835" y="4256"/>
                  </a:lnTo>
                  <a:lnTo>
                    <a:pt x="535244" y="7298"/>
                  </a:lnTo>
                  <a:lnTo>
                    <a:pt x="578255" y="11111"/>
                  </a:lnTo>
                  <a:lnTo>
                    <a:pt x="618705" y="15668"/>
                  </a:lnTo>
                  <a:lnTo>
                    <a:pt x="655602" y="19572"/>
                  </a:lnTo>
                  <a:lnTo>
                    <a:pt x="694178" y="22295"/>
                  </a:lnTo>
                  <a:lnTo>
                    <a:pt x="734574" y="23982"/>
                  </a:lnTo>
                  <a:lnTo>
                    <a:pt x="776931" y="24777"/>
                  </a:lnTo>
                  <a:lnTo>
                    <a:pt x="821391" y="24825"/>
                  </a:lnTo>
                  <a:lnTo>
                    <a:pt x="868094" y="24270"/>
                  </a:lnTo>
                  <a:lnTo>
                    <a:pt x="917183" y="23258"/>
                  </a:lnTo>
                  <a:lnTo>
                    <a:pt x="968797" y="21932"/>
                  </a:lnTo>
                  <a:lnTo>
                    <a:pt x="1023078" y="20438"/>
                  </a:lnTo>
                  <a:lnTo>
                    <a:pt x="1080167" y="18920"/>
                  </a:lnTo>
                  <a:lnTo>
                    <a:pt x="1140206" y="17522"/>
                  </a:lnTo>
                  <a:lnTo>
                    <a:pt x="1203334" y="16390"/>
                  </a:lnTo>
                  <a:lnTo>
                    <a:pt x="1269695" y="15668"/>
                  </a:lnTo>
                  <a:lnTo>
                    <a:pt x="1335573" y="15443"/>
                  </a:lnTo>
                  <a:lnTo>
                    <a:pt x="1397479" y="15638"/>
                  </a:lnTo>
                  <a:lnTo>
                    <a:pt x="1455893" y="16147"/>
                  </a:lnTo>
                  <a:lnTo>
                    <a:pt x="1511294" y="16867"/>
                  </a:lnTo>
                  <a:lnTo>
                    <a:pt x="1564161" y="17694"/>
                  </a:lnTo>
                  <a:lnTo>
                    <a:pt x="1614972" y="18523"/>
                  </a:lnTo>
                  <a:lnTo>
                    <a:pt x="1664207" y="19252"/>
                  </a:lnTo>
                  <a:lnTo>
                    <a:pt x="1712345" y="19775"/>
                  </a:lnTo>
                  <a:lnTo>
                    <a:pt x="1759864" y="19988"/>
                  </a:lnTo>
                  <a:lnTo>
                    <a:pt x="1807243" y="19789"/>
                  </a:lnTo>
                  <a:lnTo>
                    <a:pt x="1854963" y="19071"/>
                  </a:lnTo>
                  <a:lnTo>
                    <a:pt x="1903500" y="17732"/>
                  </a:lnTo>
                  <a:lnTo>
                    <a:pt x="1953336" y="15668"/>
                  </a:lnTo>
                  <a:lnTo>
                    <a:pt x="2005009" y="13799"/>
                  </a:lnTo>
                  <a:lnTo>
                    <a:pt x="2058446" y="12982"/>
                  </a:lnTo>
                  <a:lnTo>
                    <a:pt x="2113210" y="13015"/>
                  </a:lnTo>
                  <a:lnTo>
                    <a:pt x="2168858" y="13695"/>
                  </a:lnTo>
                  <a:lnTo>
                    <a:pt x="2224952" y="14822"/>
                  </a:lnTo>
                  <a:lnTo>
                    <a:pt x="2281053" y="16193"/>
                  </a:lnTo>
                  <a:lnTo>
                    <a:pt x="2336719" y="17606"/>
                  </a:lnTo>
                  <a:lnTo>
                    <a:pt x="2391511" y="18859"/>
                  </a:lnTo>
                  <a:lnTo>
                    <a:pt x="2444991" y="19751"/>
                  </a:lnTo>
                  <a:lnTo>
                    <a:pt x="2496717" y="20080"/>
                  </a:lnTo>
                  <a:lnTo>
                    <a:pt x="2546249" y="19644"/>
                  </a:lnTo>
                  <a:lnTo>
                    <a:pt x="2593149" y="18240"/>
                  </a:lnTo>
                  <a:lnTo>
                    <a:pt x="2636977" y="15668"/>
                  </a:lnTo>
                  <a:lnTo>
                    <a:pt x="2684956" y="12838"/>
                  </a:lnTo>
                  <a:lnTo>
                    <a:pt x="2736916" y="11197"/>
                  </a:lnTo>
                  <a:lnTo>
                    <a:pt x="2791855" y="10542"/>
                  </a:lnTo>
                  <a:lnTo>
                    <a:pt x="2848775" y="10673"/>
                  </a:lnTo>
                  <a:lnTo>
                    <a:pt x="2906676" y="11385"/>
                  </a:lnTo>
                  <a:lnTo>
                    <a:pt x="2964557" y="12477"/>
                  </a:lnTo>
                  <a:lnTo>
                    <a:pt x="3021420" y="13747"/>
                  </a:lnTo>
                  <a:lnTo>
                    <a:pt x="3076265" y="14991"/>
                  </a:lnTo>
                  <a:lnTo>
                    <a:pt x="3128092" y="16007"/>
                  </a:lnTo>
                  <a:lnTo>
                    <a:pt x="3175901" y="16594"/>
                  </a:lnTo>
                  <a:lnTo>
                    <a:pt x="3218692" y="16549"/>
                  </a:lnTo>
                  <a:lnTo>
                    <a:pt x="3255467" y="15668"/>
                  </a:lnTo>
                  <a:lnTo>
                    <a:pt x="3254705" y="23796"/>
                  </a:lnTo>
                  <a:lnTo>
                    <a:pt x="3255086" y="27733"/>
                  </a:lnTo>
                  <a:lnTo>
                    <a:pt x="3255467" y="33956"/>
                  </a:lnTo>
                  <a:lnTo>
                    <a:pt x="3216374" y="34716"/>
                  </a:lnTo>
                  <a:lnTo>
                    <a:pt x="3171163" y="34943"/>
                  </a:lnTo>
                  <a:lnTo>
                    <a:pt x="3120898" y="34740"/>
                  </a:lnTo>
                  <a:lnTo>
                    <a:pt x="3066647" y="34212"/>
                  </a:lnTo>
                  <a:lnTo>
                    <a:pt x="3009474" y="33463"/>
                  </a:lnTo>
                  <a:lnTo>
                    <a:pt x="2950446" y="32597"/>
                  </a:lnTo>
                  <a:lnTo>
                    <a:pt x="2890627" y="31718"/>
                  </a:lnTo>
                  <a:lnTo>
                    <a:pt x="2831085" y="30930"/>
                  </a:lnTo>
                  <a:lnTo>
                    <a:pt x="2772885" y="30338"/>
                  </a:lnTo>
                  <a:lnTo>
                    <a:pt x="2717092" y="30046"/>
                  </a:lnTo>
                  <a:lnTo>
                    <a:pt x="2664773" y="30158"/>
                  </a:lnTo>
                  <a:lnTo>
                    <a:pt x="2616993" y="30777"/>
                  </a:lnTo>
                  <a:lnTo>
                    <a:pt x="2574818" y="32008"/>
                  </a:lnTo>
                  <a:lnTo>
                    <a:pt x="2539314" y="33956"/>
                  </a:lnTo>
                  <a:lnTo>
                    <a:pt x="2505914" y="35586"/>
                  </a:lnTo>
                  <a:lnTo>
                    <a:pt x="2429882" y="35335"/>
                  </a:lnTo>
                  <a:lnTo>
                    <a:pt x="2387439" y="33956"/>
                  </a:lnTo>
                  <a:lnTo>
                    <a:pt x="2342169" y="32075"/>
                  </a:lnTo>
                  <a:lnTo>
                    <a:pt x="2294169" y="29944"/>
                  </a:lnTo>
                  <a:lnTo>
                    <a:pt x="2243531" y="27812"/>
                  </a:lnTo>
                  <a:lnTo>
                    <a:pt x="2190350" y="25932"/>
                  </a:lnTo>
                  <a:lnTo>
                    <a:pt x="2134722" y="24553"/>
                  </a:lnTo>
                  <a:lnTo>
                    <a:pt x="2076739" y="23926"/>
                  </a:lnTo>
                  <a:lnTo>
                    <a:pt x="2016498" y="24302"/>
                  </a:lnTo>
                  <a:lnTo>
                    <a:pt x="1954091" y="25932"/>
                  </a:lnTo>
                  <a:lnTo>
                    <a:pt x="1889614" y="29066"/>
                  </a:lnTo>
                  <a:lnTo>
                    <a:pt x="1823161" y="33956"/>
                  </a:lnTo>
                  <a:lnTo>
                    <a:pt x="1755167" y="39361"/>
                  </a:lnTo>
                  <a:lnTo>
                    <a:pt x="1695419" y="43109"/>
                  </a:lnTo>
                  <a:lnTo>
                    <a:pt x="1642482" y="45407"/>
                  </a:lnTo>
                  <a:lnTo>
                    <a:pt x="1594923" y="46461"/>
                  </a:lnTo>
                  <a:lnTo>
                    <a:pt x="1551306" y="46477"/>
                  </a:lnTo>
                  <a:lnTo>
                    <a:pt x="1510197" y="45661"/>
                  </a:lnTo>
                  <a:lnTo>
                    <a:pt x="1470162" y="44219"/>
                  </a:lnTo>
                  <a:lnTo>
                    <a:pt x="1429765" y="42357"/>
                  </a:lnTo>
                  <a:lnTo>
                    <a:pt x="1387573" y="40280"/>
                  </a:lnTo>
                  <a:lnTo>
                    <a:pt x="1342151" y="38196"/>
                  </a:lnTo>
                  <a:lnTo>
                    <a:pt x="1292064" y="36310"/>
                  </a:lnTo>
                  <a:lnTo>
                    <a:pt x="1235878" y="34828"/>
                  </a:lnTo>
                  <a:lnTo>
                    <a:pt x="1172159" y="33956"/>
                  </a:lnTo>
                  <a:lnTo>
                    <a:pt x="1133587" y="33803"/>
                  </a:lnTo>
                  <a:lnTo>
                    <a:pt x="1094660" y="33886"/>
                  </a:lnTo>
                  <a:lnTo>
                    <a:pt x="1055269" y="34174"/>
                  </a:lnTo>
                  <a:lnTo>
                    <a:pt x="1015303" y="34634"/>
                  </a:lnTo>
                  <a:lnTo>
                    <a:pt x="974652" y="35236"/>
                  </a:lnTo>
                  <a:lnTo>
                    <a:pt x="933205" y="35946"/>
                  </a:lnTo>
                  <a:lnTo>
                    <a:pt x="890853" y="36734"/>
                  </a:lnTo>
                  <a:lnTo>
                    <a:pt x="847486" y="37567"/>
                  </a:lnTo>
                  <a:lnTo>
                    <a:pt x="802993" y="38415"/>
                  </a:lnTo>
                  <a:lnTo>
                    <a:pt x="757264" y="39244"/>
                  </a:lnTo>
                  <a:lnTo>
                    <a:pt x="710189" y="40024"/>
                  </a:lnTo>
                  <a:lnTo>
                    <a:pt x="661658" y="40723"/>
                  </a:lnTo>
                  <a:lnTo>
                    <a:pt x="611560" y="41308"/>
                  </a:lnTo>
                  <a:lnTo>
                    <a:pt x="559786" y="41749"/>
                  </a:lnTo>
                  <a:lnTo>
                    <a:pt x="506226" y="42013"/>
                  </a:lnTo>
                  <a:lnTo>
                    <a:pt x="450768" y="42068"/>
                  </a:lnTo>
                  <a:lnTo>
                    <a:pt x="393304" y="41884"/>
                  </a:lnTo>
                  <a:lnTo>
                    <a:pt x="333722" y="41427"/>
                  </a:lnTo>
                  <a:lnTo>
                    <a:pt x="271914" y="40667"/>
                  </a:lnTo>
                  <a:lnTo>
                    <a:pt x="207767" y="39572"/>
                  </a:lnTo>
                  <a:lnTo>
                    <a:pt x="141174" y="38110"/>
                  </a:lnTo>
                  <a:lnTo>
                    <a:pt x="72022" y="36248"/>
                  </a:lnTo>
                  <a:lnTo>
                    <a:pt x="203" y="33956"/>
                  </a:lnTo>
                  <a:lnTo>
                    <a:pt x="152" y="28114"/>
                  </a:lnTo>
                  <a:lnTo>
                    <a:pt x="0" y="22145"/>
                  </a:lnTo>
                  <a:lnTo>
                    <a:pt x="203" y="15668"/>
                  </a:lnTo>
                  <a:close/>
                </a:path>
              </a:pathLst>
            </a:custGeom>
            <a:ln w="39624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46641" y="3528161"/>
            <a:ext cx="6027420" cy="4678931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320879" indent="-303946">
              <a:lnSpc>
                <a:spcPts val="2880"/>
              </a:lnSpc>
              <a:spcBef>
                <a:spcPts val="127"/>
              </a:spcBef>
              <a:buFont typeface="Arial MT"/>
              <a:buChar char="•"/>
              <a:tabLst>
                <a:tab pos="320879" algn="l"/>
              </a:tabLst>
            </a:pPr>
            <a:r>
              <a:rPr sz="2533" b="1" dirty="0">
                <a:latin typeface="Arial" panose="020B0604020202020204" pitchFamily="34" charset="0"/>
                <a:cs typeface="Arial" panose="020B0604020202020204" pitchFamily="34" charset="0"/>
              </a:rPr>
              <a:t>Colaboración</a:t>
            </a:r>
            <a:r>
              <a:rPr sz="2533" b="1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533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b="1" spc="-13" dirty="0">
                <a:latin typeface="Arial" panose="020B0604020202020204" pitchFamily="34" charset="0"/>
                <a:cs typeface="Arial" panose="020B0604020202020204" pitchFamily="34" charset="0"/>
              </a:rPr>
              <a:t>Compartir</a:t>
            </a:r>
            <a:endParaRPr sz="253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33">
              <a:lnSpc>
                <a:spcPts val="2880"/>
              </a:lnSpc>
            </a:pPr>
            <a:r>
              <a:rPr sz="2533" b="1" spc="-13" dirty="0">
                <a:latin typeface="Arial" panose="020B0604020202020204" pitchFamily="34" charset="0"/>
                <a:cs typeface="Arial" panose="020B0604020202020204" pitchFamily="34" charset="0"/>
              </a:rPr>
              <a:t>Conocimientos</a:t>
            </a:r>
            <a:endParaRPr sz="253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79" indent="-303946">
              <a:spcBef>
                <a:spcPts val="513"/>
              </a:spcBef>
              <a:buFont typeface="Arial MT"/>
              <a:buChar char="•"/>
              <a:tabLst>
                <a:tab pos="320879" algn="l"/>
              </a:tabLst>
            </a:pP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Puntos</a:t>
            </a:r>
            <a:r>
              <a:rPr sz="2533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spc="-13" dirty="0">
                <a:latin typeface="Arial" panose="020B0604020202020204" pitchFamily="34" charset="0"/>
                <a:cs typeface="Arial" panose="020B0604020202020204" pitchFamily="34" charset="0"/>
              </a:rPr>
              <a:t>clave:</a:t>
            </a:r>
            <a:endParaRPr sz="25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08355" marR="11853" lvl="1" indent="-304792">
              <a:lnSpc>
                <a:spcPct val="90200"/>
              </a:lnSpc>
              <a:spcBef>
                <a:spcPts val="780"/>
              </a:spcBef>
              <a:buFont typeface="Arial MT"/>
              <a:buChar char="•"/>
              <a:tabLst>
                <a:tab pos="1008355" algn="l"/>
              </a:tabLst>
            </a:pP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533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trabajo</a:t>
            </a:r>
            <a:r>
              <a:rPr sz="2533" spc="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en equipo y</a:t>
            </a:r>
            <a:r>
              <a:rPr sz="2533" spc="-33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colaboración</a:t>
            </a:r>
            <a:r>
              <a:rPr sz="2533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spc="-13" dirty="0">
                <a:latin typeface="Arial" panose="020B0604020202020204" pitchFamily="34" charset="0"/>
                <a:cs typeface="Arial" panose="020B0604020202020204" pitchFamily="34" charset="0"/>
              </a:rPr>
              <a:t>transversal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  <a:r>
              <a:rPr sz="2533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esenciales</a:t>
            </a:r>
            <a:r>
              <a:rPr sz="2533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533" spc="-4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spc="-27" dirty="0">
                <a:latin typeface="Arial" panose="020B0604020202020204" pitchFamily="34" charset="0"/>
                <a:cs typeface="Arial" panose="020B0604020202020204" pitchFamily="34" charset="0"/>
              </a:rPr>
              <a:t>entornos </a:t>
            </a:r>
            <a:r>
              <a:rPr sz="2533" spc="-13" dirty="0">
                <a:latin typeface="Arial" panose="020B0604020202020204" pitchFamily="34" charset="0"/>
                <a:cs typeface="Arial" panose="020B0604020202020204" pitchFamily="34" charset="0"/>
              </a:rPr>
              <a:t>digitales.</a:t>
            </a:r>
            <a:endParaRPr sz="25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08355" marR="198115" lvl="1" indent="-304792">
              <a:lnSpc>
                <a:spcPct val="90000"/>
              </a:lnSpc>
              <a:spcBef>
                <a:spcPts val="787"/>
              </a:spcBef>
              <a:buFont typeface="Arial MT"/>
              <a:buChar char="•"/>
              <a:tabLst>
                <a:tab pos="1008355" algn="l"/>
              </a:tabLst>
            </a:pP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Promover un</a:t>
            </a:r>
            <a:r>
              <a:rPr sz="2533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entorno</a:t>
            </a:r>
            <a:r>
              <a:rPr sz="2533" spc="-2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spc="-13" dirty="0">
                <a:latin typeface="Arial" panose="020B0604020202020204" pitchFamily="34" charset="0"/>
                <a:cs typeface="Arial" panose="020B0604020202020204" pitchFamily="34" charset="0"/>
              </a:rPr>
              <a:t>donde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compartir</a:t>
            </a:r>
            <a:r>
              <a:rPr sz="2533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spc="-13" dirty="0">
                <a:latin typeface="Arial" panose="020B0604020202020204" pitchFamily="34" charset="0"/>
                <a:cs typeface="Arial" panose="020B0604020202020204" pitchFamily="34" charset="0"/>
              </a:rPr>
              <a:t>conocimientos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sz="2533" spc="-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533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spc="-13" dirty="0">
                <a:latin typeface="Arial" panose="020B0604020202020204" pitchFamily="34" charset="0"/>
                <a:cs typeface="Arial" panose="020B0604020202020204" pitchFamily="34" charset="0"/>
              </a:rPr>
              <a:t>norma.</a:t>
            </a:r>
            <a:endParaRPr sz="25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08355" marR="6773" lvl="1" indent="-304792">
              <a:lnSpc>
                <a:spcPct val="89900"/>
              </a:lnSpc>
              <a:spcBef>
                <a:spcPts val="820"/>
              </a:spcBef>
              <a:buFont typeface="Arial MT"/>
              <a:buChar char="•"/>
              <a:tabLst>
                <a:tab pos="1008355" algn="l"/>
              </a:tabLst>
            </a:pP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Utilizar</a:t>
            </a:r>
            <a:r>
              <a:rPr sz="2533" spc="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spc="-13" dirty="0">
                <a:latin typeface="Arial" panose="020B0604020202020204" pitchFamily="34" charset="0"/>
                <a:cs typeface="Arial" panose="020B0604020202020204" pitchFamily="34" charset="0"/>
              </a:rPr>
              <a:t>tecnologías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colaborativas</a:t>
            </a:r>
            <a:r>
              <a:rPr sz="2533" spc="-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spc="-27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facilitar</a:t>
            </a:r>
            <a:r>
              <a:rPr sz="2533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533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spc="-13" dirty="0">
                <a:latin typeface="Arial" panose="020B0604020202020204" pitchFamily="34" charset="0"/>
                <a:cs typeface="Arial" panose="020B0604020202020204" pitchFamily="34" charset="0"/>
              </a:rPr>
              <a:t>comunicación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533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2533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intercambio</a:t>
            </a:r>
            <a:r>
              <a:rPr sz="2533" spc="8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533" spc="-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533" spc="-13" dirty="0">
                <a:latin typeface="Arial" panose="020B0604020202020204" pitchFamily="34" charset="0"/>
                <a:cs typeface="Arial" panose="020B0604020202020204" pitchFamily="34" charset="0"/>
              </a:rPr>
              <a:t>ideas.</a:t>
            </a:r>
            <a:endParaRPr sz="25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32063" y="2523743"/>
            <a:ext cx="7278623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1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003800" y="3094889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FIXED MINDSET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890000" y="3094889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ROWTH MINDSET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1273</Words>
  <Application>Microsoft Office PowerPoint</Application>
  <PresentationFormat>Personalizado</PresentationFormat>
  <Paragraphs>170</Paragraphs>
  <Slides>32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Arial</vt:lpstr>
      <vt:lpstr>Arial MT</vt:lpstr>
      <vt:lpstr>Calibri</vt:lpstr>
      <vt:lpstr>Calibri Light</vt:lpstr>
      <vt:lpstr>Courier New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Economía Circular — Cerrar el ciclo del valor</vt:lpstr>
      <vt:lpstr>Economía Azul — Inspirarse en la naturaleza para innvovar</vt:lpstr>
      <vt:lpstr>Economía Colaborativa — Compartir para crear valor</vt:lpstr>
      <vt:lpstr>Economía Naranja / Creativa — El talento como materia prima del siglo XXI</vt:lpstr>
      <vt:lpstr>Economía Digital / de Datos — El dato como nuevo petróleo (y nueva responsabilidad)</vt:lpstr>
      <vt:lpstr> Economía del Propósito / Regenerativa — Del “no dañar” al “reparar”</vt:lpstr>
      <vt:lpstr>Economía Descentralizada / Blockchain — Confianza sin intermediarios</vt:lpstr>
      <vt:lpstr>Presentación de PowerPoint</vt:lpstr>
      <vt:lpstr>Economía del conocimiento</vt:lpstr>
      <vt:lpstr>Bioeconomía</vt:lpstr>
      <vt:lpstr>Economía de la Experiencia — El valor de lo que se siente</vt:lpstr>
      <vt:lpstr>Convergencias — Dónde se cruzan los mundos</vt:lpstr>
      <vt:lpstr>Gobernanza y métricas — Del ROI al ROE (Return on Ethics)</vt:lpstr>
      <vt:lpstr>Las nuevas economías representan una oportunidad para reinventar la prosperidad.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Familia-pc</dc:creator>
  <cp:lastModifiedBy>Familia-pc</cp:lastModifiedBy>
  <cp:revision>8</cp:revision>
  <dcterms:created xsi:type="dcterms:W3CDTF">2006-08-16T00:00:00Z</dcterms:created>
  <dcterms:modified xsi:type="dcterms:W3CDTF">2026-04-01T16:41:06Z</dcterms:modified>
</cp:coreProperties>
</file>