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134804189" r:id="rId3"/>
    <p:sldId id="257" r:id="rId4"/>
    <p:sldId id="2134804190" r:id="rId5"/>
    <p:sldId id="2134804191" r:id="rId6"/>
    <p:sldId id="2134804192" r:id="rId7"/>
    <p:sldId id="2134804193" r:id="rId8"/>
    <p:sldId id="2134804194" r:id="rId9"/>
    <p:sldId id="2134804195" r:id="rId10"/>
    <p:sldId id="258" r:id="rId11"/>
    <p:sldId id="2134804187" r:id="rId12"/>
    <p:sldId id="259" r:id="rId13"/>
    <p:sldId id="260" r:id="rId14"/>
    <p:sldId id="261" r:id="rId15"/>
    <p:sldId id="2134804188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2"/>
    <p:restoredTop sz="94610"/>
  </p:normalViewPr>
  <p:slideViewPr>
    <p:cSldViewPr snapToGrid="0" snapToObjects="1">
      <p:cViewPr>
        <p:scale>
          <a:sx n="211" d="100"/>
          <a:sy n="211" d="100"/>
        </p:scale>
        <p:origin x="15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43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861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22BF9-C1E2-81C8-9960-7FF4D4921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43022-492A-ACD2-E195-9F96FDAE1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748AD-F512-9084-0EDF-B896F94E4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9E4A8-DC22-A721-9C5C-2E4726DEF9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9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0ABD-5DBC-4847-9C62-3A5C951F8DFD}" type="datetimeFigureOut">
              <a:rPr lang="es-AR" smtClean="0"/>
              <a:pPr/>
              <a:t>3/3/26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A7B0-29C0-5A45-BF3D-252821A1A6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60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Shape 2"/>
          <p:cNvSpPr/>
          <p:nvPr/>
        </p:nvSpPr>
        <p:spPr>
          <a:xfrm>
            <a:off x="0" y="64008"/>
            <a:ext cx="411480" cy="5010912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" name="Text 3"/>
          <p:cNvSpPr/>
          <p:nvPr/>
        </p:nvSpPr>
        <p:spPr>
          <a:xfrm>
            <a:off x="640080" y="1097280"/>
            <a:ext cx="8046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COMERCIALIZACION 2026</a:t>
            </a:r>
            <a:endParaRPr lang="en-US" sz="3800" dirty="0"/>
          </a:p>
        </p:txBody>
      </p:sp>
      <p:sp>
        <p:nvSpPr>
          <p:cNvPr id="6" name="Shape 4"/>
          <p:cNvSpPr/>
          <p:nvPr/>
        </p:nvSpPr>
        <p:spPr>
          <a:xfrm>
            <a:off x="640080" y="2606040"/>
            <a:ext cx="5486400" cy="4572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" name="Text 5"/>
          <p:cNvSpPr/>
          <p:nvPr/>
        </p:nvSpPr>
        <p:spPr>
          <a:xfrm>
            <a:off x="640080" y="274320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Presentación, Marco Conceptual y Guía de Desarrollo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640080" y="333756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Ingeniería Industrial - 5to Año - UNCuyo</a:t>
            </a:r>
            <a:endParaRPr lang="en-US" sz="1400" dirty="0"/>
          </a:p>
        </p:txBody>
      </p:sp>
      <p:pic>
        <p:nvPicPr>
          <p:cNvPr id="1028" name="Picture 4" descr="Facultad de Ingeniería UNCuyo - YouTube">
            <a:extLst>
              <a:ext uri="{FF2B5EF4-FFF2-40B4-BE49-F238E27FC236}">
                <a16:creationId xmlns:a16="http://schemas.microsoft.com/office/drawing/2014/main" id="{D813FAE5-5DAB-61AF-456D-24106A59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" y="445606"/>
            <a:ext cx="1044532" cy="8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 modifica la modalidad de trabajo y horarios - Instituto ...">
            <a:extLst>
              <a:ext uri="{FF2B5EF4-FFF2-40B4-BE49-F238E27FC236}">
                <a16:creationId xmlns:a16="http://schemas.microsoft.com/office/drawing/2014/main" id="{B92AFDFE-EA66-F83F-D162-2D6F4C33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78" y="457200"/>
            <a:ext cx="1516942" cy="8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CONCEPTO CENTRAL - La </a:t>
            </a:r>
            <a:r>
              <a:rPr lang="en-US" sz="19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Hipótesis</a:t>
            </a: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del Negocio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457200" y="86868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negocio es </a:t>
            </a:r>
            <a:r>
              <a:rPr lang="en-US" sz="17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</a:t>
            </a:r>
            <a:r>
              <a:rPr lang="en-US" sz="17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7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hipótesis</a:t>
            </a:r>
            <a:r>
              <a:rPr lang="en-US" sz="17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estructurada de </a:t>
            </a:r>
            <a:r>
              <a:rPr lang="en-US" sz="17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creación</a:t>
            </a:r>
            <a:r>
              <a:rPr lang="en-US" sz="17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valor.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502920" y="1508760"/>
            <a:ext cx="256032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C8D4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7" name="Shape 5"/>
          <p:cNvSpPr/>
          <p:nvPr/>
        </p:nvSpPr>
        <p:spPr>
          <a:xfrm>
            <a:off x="502920" y="1508760"/>
            <a:ext cx="256032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Text 6"/>
          <p:cNvSpPr/>
          <p:nvPr/>
        </p:nvSpPr>
        <p:spPr>
          <a:xfrm>
            <a:off x="640080" y="169164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problema real existe?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291840" y="1508760"/>
            <a:ext cx="256032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C8D4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0" name="Shape 8"/>
          <p:cNvSpPr/>
          <p:nvPr/>
        </p:nvSpPr>
        <p:spPr>
          <a:xfrm>
            <a:off x="3291840" y="1508760"/>
            <a:ext cx="256032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Text 9"/>
          <p:cNvSpPr/>
          <p:nvPr/>
        </p:nvSpPr>
        <p:spPr>
          <a:xfrm>
            <a:off x="3429000" y="169164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 </a:t>
            </a:r>
            <a:r>
              <a:rPr lang="en-US" sz="12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quién</a:t>
            </a: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es relevante?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080760" y="1508760"/>
            <a:ext cx="256032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C8D4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3" name="Shape 11"/>
          <p:cNvSpPr/>
          <p:nvPr/>
        </p:nvSpPr>
        <p:spPr>
          <a:xfrm>
            <a:off x="6080760" y="1508760"/>
            <a:ext cx="256032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6217920" y="169164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solución</a:t>
            </a: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proponemos?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502920" y="2697480"/>
            <a:ext cx="256032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C8D4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6" name="Shape 14"/>
          <p:cNvSpPr/>
          <p:nvPr/>
        </p:nvSpPr>
        <p:spPr>
          <a:xfrm>
            <a:off x="502920" y="2697480"/>
            <a:ext cx="256032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Text 15"/>
          <p:cNvSpPr/>
          <p:nvPr/>
        </p:nvSpPr>
        <p:spPr>
          <a:xfrm>
            <a:off x="640080" y="288036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Cómo se sostiene economicamente?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3291840" y="2697480"/>
            <a:ext cx="256032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C8D4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9" name="Shape 17"/>
          <p:cNvSpPr/>
          <p:nvPr/>
        </p:nvSpPr>
        <p:spPr>
          <a:xfrm>
            <a:off x="3291840" y="2697480"/>
            <a:ext cx="256032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Text 18"/>
          <p:cNvSpPr/>
          <p:nvPr/>
        </p:nvSpPr>
        <p:spPr>
          <a:xfrm>
            <a:off x="3429000" y="288036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 </a:t>
            </a:r>
            <a:r>
              <a:rPr lang="en-US" sz="12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será</a:t>
            </a: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competitivo?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080760" y="2697480"/>
            <a:ext cx="256032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C8D4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22" name="Shape 20"/>
          <p:cNvSpPr/>
          <p:nvPr/>
        </p:nvSpPr>
        <p:spPr>
          <a:xfrm>
            <a:off x="6080760" y="2697480"/>
            <a:ext cx="256032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Text 21"/>
          <p:cNvSpPr/>
          <p:nvPr/>
        </p:nvSpPr>
        <p:spPr>
          <a:xfrm>
            <a:off x="6217920" y="2880360"/>
            <a:ext cx="2286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Cómo se organiza el equipo?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EC127-E0CC-A5FB-F066-0D0A10E9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263"/>
            <a:ext cx="7886700" cy="2139553"/>
          </a:xfrm>
        </p:spPr>
        <p:txBody>
          <a:bodyPr/>
          <a:lstStyle/>
          <a:p>
            <a:r>
              <a:rPr lang="es-AR" b="1" dirty="0">
                <a:solidFill>
                  <a:schemeClr val="accent1"/>
                </a:solidFill>
              </a:rPr>
              <a:t>Nuestro plan de negocios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8252E9-6726-982A-0FE3-46D734043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5783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31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27432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600" b="1" dirty="0">
                <a:solidFill>
                  <a:srgbClr val="3A4E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2926080" y="1463040"/>
            <a:ext cx="5852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DEFINICIÓN DEL NEGOCIO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2926080" y="2834640"/>
            <a:ext cx="5852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Ficha Inicial del Proyecto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ETAPA 1 - Definicion del Negocio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365760" y="914400"/>
            <a:ext cx="4114800" cy="16916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" name="Text 4"/>
          <p:cNvSpPr/>
          <p:nvPr/>
        </p:nvSpPr>
        <p:spPr>
          <a:xfrm>
            <a:off x="548640" y="1005840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Ficha Inicial - Debe contener: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48640" y="1417320"/>
            <a:ext cx="3749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Nombre del proyecto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Problema o necesidad (desde el cliente)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Visión y </a:t>
            </a:r>
            <a:r>
              <a:rPr lang="en-US" sz="11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propósito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Objetivos estrategicos + Supuestos clave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Perfil personal y profesional del equipo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663440" y="914400"/>
            <a:ext cx="411480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9" name="Shape 7"/>
          <p:cNvSpPr/>
          <p:nvPr/>
        </p:nvSpPr>
        <p:spPr>
          <a:xfrm>
            <a:off x="4663440" y="914400"/>
            <a:ext cx="64008" cy="169164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4846320" y="1005840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Precision conceptual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846320" y="1463040"/>
            <a:ext cx="37490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no puede explicarse con claridad, el modelo no esta suficientemente comprendido.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65760" y="2743200"/>
            <a:ext cx="4114800" cy="1417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3" name="Shape 11"/>
          <p:cNvSpPr/>
          <p:nvPr/>
        </p:nvSpPr>
        <p:spPr>
          <a:xfrm>
            <a:off x="365760" y="2743200"/>
            <a:ext cx="64008" cy="141732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530352" y="2834640"/>
            <a:ext cx="385876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ENTREGABLE 1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530352" y="3218688"/>
            <a:ext cx="3858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Ficha conceptual del proyecto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Entrega escrita y oral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663440" y="2743200"/>
            <a:ext cx="4114800" cy="1417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7" name="Shape 15"/>
          <p:cNvSpPr/>
          <p:nvPr/>
        </p:nvSpPr>
        <p:spPr>
          <a:xfrm>
            <a:off x="4663440" y="2743200"/>
            <a:ext cx="64008" cy="141732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Text 16"/>
          <p:cNvSpPr/>
          <p:nvPr/>
        </p:nvSpPr>
        <p:spPr>
          <a:xfrm>
            <a:off x="4828032" y="2834640"/>
            <a:ext cx="385876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COMPETENCIA EVALUABLE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828032" y="3218688"/>
            <a:ext cx="3858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Responsabilidad</a:t>
            </a: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ética</a:t>
            </a: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social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Compromiso e impacto de las propuestas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31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27432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600" b="1" dirty="0">
                <a:solidFill>
                  <a:srgbClr val="3A4E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2926080" y="1463040"/>
            <a:ext cx="5852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DIAGNÓSTICO DEL CONTEXTO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2926080" y="2834640"/>
            <a:ext cx="5852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Analisis del ecosistema competitivo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1489AF2-1C89-4FEA-AD95-4327E0D8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hat-if-petrol-cars-were-invented-in-2025.mp4">
            <a:hlinkClick r:id="" action="ppaction://media"/>
            <a:extLst>
              <a:ext uri="{FF2B5EF4-FFF2-40B4-BE49-F238E27FC236}">
                <a16:creationId xmlns:a16="http://schemas.microsoft.com/office/drawing/2014/main" id="{CD87AAD4-60A6-F6CA-1F66-ACA3ACED30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882" y="59849"/>
            <a:ext cx="2825886" cy="502380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2BA45BF-8993-4AE1-9B3A-95ACDBA6B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6225" y="0"/>
            <a:ext cx="5057775" cy="51435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4E51F1-C6AF-CCBC-D21F-4E854F47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295" y="944968"/>
            <a:ext cx="3335634" cy="1861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Una </a:t>
            </a:r>
            <a:r>
              <a:rPr lang="en-US" sz="24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oportunidad</a:t>
            </a:r>
            <a:r>
              <a:rPr lang="en-US" sz="24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negocio</a:t>
            </a:r>
            <a:r>
              <a:rPr lang="en-US" sz="24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BC1579-10E8-0FF0-DBAB-1C33066E0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7296" y="3046527"/>
            <a:ext cx="3335633" cy="13274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11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02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ETAPA 2 - </a:t>
            </a:r>
            <a:r>
              <a:rPr lang="en-US" sz="19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Diagnóstico</a:t>
            </a: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del Contexto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457200" y="86868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objetivo no es describir el entorno, sino evaluar como impacta sobre la viabilidad del modelo.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365760" y="1417320"/>
            <a:ext cx="260604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7" name="Shape 5"/>
          <p:cNvSpPr/>
          <p:nvPr/>
        </p:nvSpPr>
        <p:spPr>
          <a:xfrm>
            <a:off x="365760" y="1417320"/>
            <a:ext cx="260604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Text 6"/>
          <p:cNvSpPr/>
          <p:nvPr/>
        </p:nvSpPr>
        <p:spPr>
          <a:xfrm>
            <a:off x="502920" y="1527048"/>
            <a:ext cx="2331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PESTEL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02920" y="1874520"/>
            <a:ext cx="2331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Factores</a:t>
            </a: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políticos</a:t>
            </a: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1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económicos</a:t>
            </a: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sociales, </a:t>
            </a:r>
            <a:r>
              <a:rPr lang="en-US" sz="11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tecnológicos</a:t>
            </a: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ambientales y legales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200400" y="1417320"/>
            <a:ext cx="260604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1" name="Shape 9"/>
          <p:cNvSpPr/>
          <p:nvPr/>
        </p:nvSpPr>
        <p:spPr>
          <a:xfrm>
            <a:off x="3200400" y="1417320"/>
            <a:ext cx="260604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Text 10"/>
          <p:cNvSpPr/>
          <p:nvPr/>
        </p:nvSpPr>
        <p:spPr>
          <a:xfrm>
            <a:off x="3337560" y="1527048"/>
            <a:ext cx="2331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Competidores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337560" y="1874520"/>
            <a:ext cx="2331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Directos, indirectos y productos sustitutos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6035040" y="1417320"/>
            <a:ext cx="260604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5" name="Shape 13"/>
          <p:cNvSpPr/>
          <p:nvPr/>
        </p:nvSpPr>
        <p:spPr>
          <a:xfrm>
            <a:off x="6035040" y="1417320"/>
            <a:ext cx="2606040" cy="64008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 14"/>
          <p:cNvSpPr/>
          <p:nvPr/>
        </p:nvSpPr>
        <p:spPr>
          <a:xfrm>
            <a:off x="6172200" y="1527048"/>
            <a:ext cx="2331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Barreras de entrada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172200" y="1874520"/>
            <a:ext cx="2331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Barreras de entrada al mercado objetivo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365760" y="2834640"/>
            <a:ext cx="260604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9" name="Shape 17"/>
          <p:cNvSpPr/>
          <p:nvPr/>
        </p:nvSpPr>
        <p:spPr>
          <a:xfrm>
            <a:off x="365760" y="2834640"/>
            <a:ext cx="2606040" cy="64008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Text 18"/>
          <p:cNvSpPr/>
          <p:nvPr/>
        </p:nvSpPr>
        <p:spPr>
          <a:xfrm>
            <a:off x="502920" y="2944368"/>
            <a:ext cx="2331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Tendencias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02920" y="3291840"/>
            <a:ext cx="2331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Tendencias relevantes del sector e industria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3200400" y="2834640"/>
            <a:ext cx="260604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23" name="Shape 21"/>
          <p:cNvSpPr/>
          <p:nvPr/>
        </p:nvSpPr>
        <p:spPr>
          <a:xfrm>
            <a:off x="3200400" y="2834640"/>
            <a:ext cx="2606040" cy="64008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4" name="Text 22"/>
          <p:cNvSpPr/>
          <p:nvPr/>
        </p:nvSpPr>
        <p:spPr>
          <a:xfrm>
            <a:off x="3337560" y="2944368"/>
            <a:ext cx="2331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Relevamiento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3337560" y="3291840"/>
            <a:ext cx="2331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Organización del equipo para relevar y analizar la informacion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365760" y="4251960"/>
            <a:ext cx="841248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27" name="Shape 25"/>
          <p:cNvSpPr/>
          <p:nvPr/>
        </p:nvSpPr>
        <p:spPr>
          <a:xfrm>
            <a:off x="365760" y="4251960"/>
            <a:ext cx="64008" cy="68580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Text 26"/>
          <p:cNvSpPr/>
          <p:nvPr/>
        </p:nvSpPr>
        <p:spPr>
          <a:xfrm>
            <a:off x="530352" y="4343400"/>
            <a:ext cx="81564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ENTREGABLE 2 - Informe </a:t>
            </a:r>
            <a:r>
              <a:rPr lang="en-US" sz="11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diagnóstico</a:t>
            </a: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del ecosistema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530352" y="4727448"/>
            <a:ext cx="815644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Competencia: manejo de la </a:t>
            </a:r>
            <a:r>
              <a:rPr lang="en-US" sz="10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información</a:t>
            </a: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para analisis externo e interno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31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27432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600" b="1" dirty="0">
                <a:solidFill>
                  <a:srgbClr val="3A4E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2926080" y="1463040"/>
            <a:ext cx="5852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DISEÑO DEL MODELO DE NEGOCIO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2926080" y="2834640"/>
            <a:ext cx="5852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Propuesta de Valor + Canvas Ampliado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ETAPA 3.1 - Propuesta de Valor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365760" y="960120"/>
            <a:ext cx="411480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6" name="Shape 4"/>
          <p:cNvSpPr/>
          <p:nvPr/>
        </p:nvSpPr>
        <p:spPr>
          <a:xfrm>
            <a:off x="365760" y="960120"/>
            <a:ext cx="64008" cy="109728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" name="Text 5"/>
          <p:cNvSpPr/>
          <p:nvPr/>
        </p:nvSpPr>
        <p:spPr>
          <a:xfrm>
            <a:off x="548640" y="1124712"/>
            <a:ext cx="3794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beneficio principal ofrece?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754880" y="960120"/>
            <a:ext cx="411480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9" name="Shape 7"/>
          <p:cNvSpPr/>
          <p:nvPr/>
        </p:nvSpPr>
        <p:spPr>
          <a:xfrm>
            <a:off x="4754880" y="960120"/>
            <a:ext cx="64008" cy="109728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4937760" y="1124712"/>
            <a:ext cx="3794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problema resuelve?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2221992"/>
            <a:ext cx="411480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2" name="Shape 10"/>
          <p:cNvSpPr/>
          <p:nvPr/>
        </p:nvSpPr>
        <p:spPr>
          <a:xfrm>
            <a:off x="365760" y="2221992"/>
            <a:ext cx="64008" cy="109728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Text 11"/>
          <p:cNvSpPr/>
          <p:nvPr/>
        </p:nvSpPr>
        <p:spPr>
          <a:xfrm>
            <a:off x="548640" y="2386584"/>
            <a:ext cx="3794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la hace diferente?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754880" y="2221992"/>
            <a:ext cx="411480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5" name="Shape 13"/>
          <p:cNvSpPr/>
          <p:nvPr/>
        </p:nvSpPr>
        <p:spPr>
          <a:xfrm>
            <a:off x="4754880" y="2221992"/>
            <a:ext cx="64008" cy="109728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 14"/>
          <p:cNvSpPr/>
          <p:nvPr/>
        </p:nvSpPr>
        <p:spPr>
          <a:xfrm>
            <a:off x="4937760" y="2386584"/>
            <a:ext cx="3794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nivel de innovacion incorpora?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365760" y="3483864"/>
            <a:ext cx="411480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8" name="Shape 16"/>
          <p:cNvSpPr/>
          <p:nvPr/>
        </p:nvSpPr>
        <p:spPr>
          <a:xfrm>
            <a:off x="365760" y="3483864"/>
            <a:ext cx="64008" cy="109728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Text 17"/>
          <p:cNvSpPr/>
          <p:nvPr/>
        </p:nvSpPr>
        <p:spPr>
          <a:xfrm>
            <a:off x="548640" y="3648456"/>
            <a:ext cx="3794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impacto genera (</a:t>
            </a:r>
            <a:r>
              <a:rPr lang="en-US" sz="12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económico</a:t>
            </a: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social, ambiental)?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754880" y="3483864"/>
            <a:ext cx="411480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21" name="Shape 19"/>
          <p:cNvSpPr/>
          <p:nvPr/>
        </p:nvSpPr>
        <p:spPr>
          <a:xfrm>
            <a:off x="4754880" y="3483864"/>
            <a:ext cx="64008" cy="109728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2" name="Text 20"/>
          <p:cNvSpPr/>
          <p:nvPr/>
        </p:nvSpPr>
        <p:spPr>
          <a:xfrm>
            <a:off x="4937760" y="3648456"/>
            <a:ext cx="3794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Cual fue el proceso creativo del equipo?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ETAPA 3.2 - Canvas Ampliado del Modelo de Negocio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274320" y="914400"/>
            <a:ext cx="1554480" cy="2194560"/>
          </a:xfrm>
          <a:prstGeom prst="rect">
            <a:avLst/>
          </a:prstGeom>
          <a:solidFill>
            <a:srgbClr val="FFFFFF"/>
          </a:solidFill>
          <a:ln w="12700">
            <a:solidFill>
              <a:srgbClr val="B0C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" name="Text 4"/>
          <p:cNvSpPr/>
          <p:nvPr/>
        </p:nvSpPr>
        <p:spPr>
          <a:xfrm>
            <a:off x="347472" y="987552"/>
            <a:ext cx="1408176" cy="20482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Socios</a:t>
            </a: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estratégicos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1920240" y="914400"/>
            <a:ext cx="155448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C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Text 6"/>
          <p:cNvSpPr/>
          <p:nvPr/>
        </p:nvSpPr>
        <p:spPr>
          <a:xfrm>
            <a:off x="1993392" y="987552"/>
            <a:ext cx="1408176" cy="8595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Actividades clave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1920240" y="2011680"/>
            <a:ext cx="155448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B0C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1993392" y="2084832"/>
            <a:ext cx="1408176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Recursos clave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3566160" y="914400"/>
            <a:ext cx="1920240" cy="2194560"/>
          </a:xfrm>
          <a:prstGeom prst="rect">
            <a:avLst/>
          </a:prstGeom>
          <a:solidFill>
            <a:srgbClr val="CADCFC"/>
          </a:solidFill>
          <a:ln w="12700">
            <a:solidFill>
              <a:srgbClr val="B0C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Text 10"/>
          <p:cNvSpPr/>
          <p:nvPr/>
        </p:nvSpPr>
        <p:spPr>
          <a:xfrm>
            <a:off x="3639312" y="987552"/>
            <a:ext cx="1773936" cy="20482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Propuesta de Valor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5577840" y="914400"/>
            <a:ext cx="155448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B0C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5650992" y="987552"/>
            <a:ext cx="1408176" cy="8595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Relación</a:t>
            </a: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con clientes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5577840" y="2011680"/>
            <a:ext cx="155448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B0C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 14"/>
          <p:cNvSpPr/>
          <p:nvPr/>
        </p:nvSpPr>
        <p:spPr>
          <a:xfrm>
            <a:off x="5650992" y="2084832"/>
            <a:ext cx="1408176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Canales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7223760" y="914400"/>
            <a:ext cx="1645920" cy="2194560"/>
          </a:xfrm>
          <a:prstGeom prst="rect">
            <a:avLst/>
          </a:prstGeom>
          <a:solidFill>
            <a:srgbClr val="FFFFFF"/>
          </a:solidFill>
          <a:ln w="12700">
            <a:solidFill>
              <a:srgbClr val="B0C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Text 16"/>
          <p:cNvSpPr/>
          <p:nvPr/>
        </p:nvSpPr>
        <p:spPr>
          <a:xfrm>
            <a:off x="7296912" y="987552"/>
            <a:ext cx="1499616" cy="20482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Segmentos de clientes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274320" y="3246120"/>
            <a:ext cx="3200400" cy="914400"/>
          </a:xfrm>
          <a:prstGeom prst="rect">
            <a:avLst/>
          </a:prstGeom>
          <a:solidFill>
            <a:srgbClr val="FFF3DC"/>
          </a:solidFill>
          <a:ln w="12700">
            <a:solidFill>
              <a:srgbClr val="B0C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Text 18"/>
          <p:cNvSpPr/>
          <p:nvPr/>
        </p:nvSpPr>
        <p:spPr>
          <a:xfrm>
            <a:off x="347472" y="3319272"/>
            <a:ext cx="4151376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Estructura de costos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5577840" y="3246120"/>
            <a:ext cx="329184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B0C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2" name="Text 20"/>
          <p:cNvSpPr/>
          <p:nvPr/>
        </p:nvSpPr>
        <p:spPr>
          <a:xfrm>
            <a:off x="4736592" y="3319272"/>
            <a:ext cx="4059936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Fuentes de ingresos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274320" y="4251960"/>
            <a:ext cx="8595360" cy="5029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B0C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4" name="Text 22"/>
          <p:cNvSpPr/>
          <p:nvPr/>
        </p:nvSpPr>
        <p:spPr>
          <a:xfrm>
            <a:off x="365760" y="4279392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Restricciones y condicionantes</a:t>
            </a:r>
            <a:endParaRPr lang="en-US" sz="1100" dirty="0"/>
          </a:p>
        </p:txBody>
      </p:sp>
      <p:sp>
        <p:nvSpPr>
          <p:cNvPr id="25" name="Shape 7">
            <a:extLst>
              <a:ext uri="{FF2B5EF4-FFF2-40B4-BE49-F238E27FC236}">
                <a16:creationId xmlns:a16="http://schemas.microsoft.com/office/drawing/2014/main" id="{F0F73FD4-94E9-C0AF-8190-BEA812B68AD7}"/>
              </a:ext>
            </a:extLst>
          </p:cNvPr>
          <p:cNvSpPr/>
          <p:nvPr/>
        </p:nvSpPr>
        <p:spPr>
          <a:xfrm>
            <a:off x="3639312" y="3246120"/>
            <a:ext cx="1773936" cy="8686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B0C0E0"/>
            </a:solidFill>
            <a:prstDash val="solid"/>
          </a:ln>
        </p:spPr>
        <p:txBody>
          <a:bodyPr anchor="ctr"/>
          <a:lstStyle/>
          <a:p>
            <a:pPr algn="ctr"/>
            <a:r>
              <a:rPr lang="es-AR" sz="1100" dirty="0"/>
              <a:t>Competencia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Shape 2"/>
          <p:cNvSpPr/>
          <p:nvPr/>
        </p:nvSpPr>
        <p:spPr>
          <a:xfrm>
            <a:off x="0" y="64008"/>
            <a:ext cx="411480" cy="5010912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" name="Text 3"/>
          <p:cNvSpPr/>
          <p:nvPr/>
        </p:nvSpPr>
        <p:spPr>
          <a:xfrm>
            <a:off x="640080" y="1475442"/>
            <a:ext cx="8046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</a:t>
            </a:r>
            <a:r>
              <a:rPr lang="en-US" sz="36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equipo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640080" y="2618440"/>
            <a:ext cx="8046720" cy="9934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Titular: Dr, Ing. Raymond Schefer</a:t>
            </a:r>
          </a:p>
          <a:p>
            <a:pPr marL="0" indent="0" algn="l">
              <a:buNone/>
            </a:pPr>
            <a:r>
              <a:rPr lang="en-US" sz="1400" i="1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Adjunta</a:t>
            </a: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Magister, </a:t>
            </a:r>
            <a:r>
              <a:rPr lang="en-US" sz="1400" i="1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Licenciada</a:t>
            </a: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Mónica García Tello</a:t>
            </a:r>
          </a:p>
          <a:p>
            <a:pPr marL="0" indent="0" algn="l">
              <a:buNone/>
            </a:pP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JTP: Ing. Martin Bustos</a:t>
            </a:r>
          </a:p>
          <a:p>
            <a:pPr marL="0" indent="0" algn="l">
              <a:buNone/>
            </a:pP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JTP: Ing. Fernanda Amoretti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640080" y="3794759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Clases: </a:t>
            </a:r>
            <a:r>
              <a:rPr lang="en-US" sz="13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Miércoles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15-19h en Anfiteatro Oeste  |  04/03 al 10/06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029200" y="448056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Facultad de Ingenieria - UNCuyo</a:t>
            </a:r>
            <a:endParaRPr lang="en-US" sz="1200" dirty="0"/>
          </a:p>
        </p:txBody>
      </p:sp>
      <p:pic>
        <p:nvPicPr>
          <p:cNvPr id="11" name="Picture 4" descr="Facultad de Ingeniería UNCuyo - YouTube">
            <a:extLst>
              <a:ext uri="{FF2B5EF4-FFF2-40B4-BE49-F238E27FC236}">
                <a16:creationId xmlns:a16="http://schemas.microsoft.com/office/drawing/2014/main" id="{7559A4FA-2EB6-C8DA-6F58-B9FDE4FCD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307639"/>
            <a:ext cx="1044532" cy="8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 modifica la modalidad de trabajo y horarios - Instituto ...">
            <a:extLst>
              <a:ext uri="{FF2B5EF4-FFF2-40B4-BE49-F238E27FC236}">
                <a16:creationId xmlns:a16="http://schemas.microsoft.com/office/drawing/2014/main" id="{302895E5-1B24-BE31-68C9-CB41B7BE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77" y="319233"/>
            <a:ext cx="1516942" cy="8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31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27432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600" b="1" dirty="0">
                <a:solidFill>
                  <a:srgbClr val="3A4E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2926080" y="1463040"/>
            <a:ext cx="5852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VIABILIDAD Y SOSTENIBILIDAD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2926080" y="2834640"/>
            <a:ext cx="5852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</a:t>
            </a:r>
            <a:r>
              <a:rPr lang="en-US" sz="1400" i="1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hipótesis</a:t>
            </a: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es defendible en el tiempo?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ETAPA 4 - Viabilidad y Sostenibilidad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365760" y="960120"/>
            <a:ext cx="1508760" cy="228600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" name="Text 4"/>
          <p:cNvSpPr/>
          <p:nvPr/>
        </p:nvSpPr>
        <p:spPr>
          <a:xfrm>
            <a:off x="365760" y="1005840"/>
            <a:ext cx="1508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365760" y="1554480"/>
            <a:ext cx="15087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Consistencia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estratégica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2048256" y="960120"/>
            <a:ext cx="1508760" cy="228600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Text 7"/>
          <p:cNvSpPr/>
          <p:nvPr/>
        </p:nvSpPr>
        <p:spPr>
          <a:xfrm>
            <a:off x="2048256" y="1005840"/>
            <a:ext cx="1508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2048256" y="1554480"/>
            <a:ext cx="15087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Lógica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económica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3730752" y="960120"/>
            <a:ext cx="1508760" cy="2286000"/>
          </a:xfrm>
          <a:prstGeom prst="rect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Text 10"/>
          <p:cNvSpPr/>
          <p:nvPr/>
        </p:nvSpPr>
        <p:spPr>
          <a:xfrm>
            <a:off x="3730752" y="1005840"/>
            <a:ext cx="1508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3730752" y="1554480"/>
            <a:ext cx="15087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Principales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riesgos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413248" y="960120"/>
            <a:ext cx="1508760" cy="2286000"/>
          </a:xfrm>
          <a:prstGeom prst="rect">
            <a:avLst/>
          </a:prstGeom>
          <a:solidFill>
            <a:srgbClr val="555577"/>
          </a:solidFill>
          <a:ln w="12700">
            <a:solidFill>
              <a:srgbClr val="555577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Text 13"/>
          <p:cNvSpPr/>
          <p:nvPr/>
        </p:nvSpPr>
        <p:spPr>
          <a:xfrm>
            <a:off x="5413248" y="1005840"/>
            <a:ext cx="1508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5413248" y="1554480"/>
            <a:ext cx="15087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Supuestos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criticos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7095744" y="960120"/>
            <a:ext cx="1508760" cy="22860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Text 16"/>
          <p:cNvSpPr/>
          <p:nvPr/>
        </p:nvSpPr>
        <p:spPr>
          <a:xfrm>
            <a:off x="7095744" y="1005840"/>
            <a:ext cx="1508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7095744" y="1554480"/>
            <a:ext cx="15087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Sensibilidad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 modelo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57200" y="338328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13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técnicas</a:t>
            </a:r>
            <a:r>
              <a:rPr lang="en-US" sz="13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emplea el equipo para la </a:t>
            </a:r>
            <a:r>
              <a:rPr lang="en-US" sz="1300" i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formulación</a:t>
            </a:r>
            <a:r>
              <a:rPr lang="en-US" sz="13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comercial</a:t>
            </a:r>
            <a:r>
              <a:rPr lang="en-US" sz="13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estratégica</a:t>
            </a:r>
            <a:r>
              <a:rPr lang="en-US" sz="13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365760" y="3886200"/>
            <a:ext cx="8412480" cy="822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22" name="Shape 20"/>
          <p:cNvSpPr/>
          <p:nvPr/>
        </p:nvSpPr>
        <p:spPr>
          <a:xfrm>
            <a:off x="365760" y="3886200"/>
            <a:ext cx="64008" cy="82296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Text 21"/>
          <p:cNvSpPr/>
          <p:nvPr/>
        </p:nvSpPr>
        <p:spPr>
          <a:xfrm>
            <a:off x="530352" y="3977640"/>
            <a:ext cx="81564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ENTREGABLE 4 - Informe preliminar de factibilidad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530352" y="4361688"/>
            <a:ext cx="81564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Competencia: </a:t>
            </a:r>
            <a:r>
              <a:rPr lang="en-US" sz="10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gestión</a:t>
            </a: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sustentable y </a:t>
            </a:r>
            <a:r>
              <a:rPr lang="en-US" sz="10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producción</a:t>
            </a: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limpia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31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27432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600" b="1" dirty="0">
                <a:solidFill>
                  <a:srgbClr val="3A4E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2926080" y="1463040"/>
            <a:ext cx="5852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VALIDACIÓN CON IA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2926080" y="2834640"/>
            <a:ext cx="5852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Inteligencia Artificial como </a:t>
            </a:r>
            <a:r>
              <a:rPr lang="en-US" sz="1400" i="1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amplificador</a:t>
            </a: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analítico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ETAPA 5 - Validacion con IA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365760" y="960120"/>
            <a:ext cx="411480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6" name="Shape 4"/>
          <p:cNvSpPr/>
          <p:nvPr/>
        </p:nvSpPr>
        <p:spPr>
          <a:xfrm>
            <a:off x="365760" y="960120"/>
            <a:ext cx="64008" cy="114300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" name="Text 5"/>
          <p:cNvSpPr/>
          <p:nvPr/>
        </p:nvSpPr>
        <p:spPr>
          <a:xfrm>
            <a:off x="548640" y="1051560"/>
            <a:ext cx="3794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Identificar inconsistencias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548640" y="1435608"/>
            <a:ext cx="3794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Detecta contradicciones internas en el modelo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754880" y="960120"/>
            <a:ext cx="411480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0" name="Shape 8"/>
          <p:cNvSpPr/>
          <p:nvPr/>
        </p:nvSpPr>
        <p:spPr>
          <a:xfrm>
            <a:off x="4754880" y="960120"/>
            <a:ext cx="64008" cy="114300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Text 9"/>
          <p:cNvSpPr/>
          <p:nvPr/>
        </p:nvSpPr>
        <p:spPr>
          <a:xfrm>
            <a:off x="4937760" y="1051560"/>
            <a:ext cx="3794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Simular escenarios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937760" y="1435608"/>
            <a:ext cx="3794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 alternativas y proyecciones de distintos contextos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365760" y="2286000"/>
            <a:ext cx="411480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4" name="Shape 12"/>
          <p:cNvSpPr/>
          <p:nvPr/>
        </p:nvSpPr>
        <p:spPr>
          <a:xfrm>
            <a:off x="365760" y="2286000"/>
            <a:ext cx="64008" cy="114300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Text 13"/>
          <p:cNvSpPr/>
          <p:nvPr/>
        </p:nvSpPr>
        <p:spPr>
          <a:xfrm>
            <a:off x="548640" y="2377440"/>
            <a:ext cx="3794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Debilidades argumentales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548640" y="2761488"/>
            <a:ext cx="3794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Detecta huecos en la </a:t>
            </a:r>
            <a:r>
              <a:rPr lang="en-US" sz="11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lógica</a:t>
            </a: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del negocio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54880" y="2286000"/>
            <a:ext cx="411480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8" name="Shape 16"/>
          <p:cNvSpPr/>
          <p:nvPr/>
        </p:nvSpPr>
        <p:spPr>
          <a:xfrm>
            <a:off x="4754880" y="2286000"/>
            <a:ext cx="64008" cy="114300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Text 17"/>
          <p:cNvSpPr/>
          <p:nvPr/>
        </p:nvSpPr>
        <p:spPr>
          <a:xfrm>
            <a:off x="4937760" y="2377440"/>
            <a:ext cx="3794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Claridad conceptual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4937760" y="2761488"/>
            <a:ext cx="3794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Revisa y mejora la </a:t>
            </a:r>
            <a:r>
              <a:rPr lang="en-US" sz="11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redacción</a:t>
            </a: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</a:t>
            </a:r>
            <a:r>
              <a:rPr lang="en-US" sz="11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coherencia</a:t>
            </a: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técnica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365760" y="3611880"/>
            <a:ext cx="8412480" cy="594360"/>
          </a:xfrm>
          <a:prstGeom prst="rect">
            <a:avLst/>
          </a:prstGeom>
          <a:solidFill>
            <a:srgbClr val="FFF3DC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2" name="Text 20"/>
          <p:cNvSpPr/>
          <p:nvPr/>
        </p:nvSpPr>
        <p:spPr>
          <a:xfrm>
            <a:off x="548640" y="3639312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7A4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IA es un amplificador analitico, NO un sustituto del juicio profesional. Usa tu propio criterio primero.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365760" y="4315968"/>
            <a:ext cx="841248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24" name="Shape 22"/>
          <p:cNvSpPr/>
          <p:nvPr/>
        </p:nvSpPr>
        <p:spPr>
          <a:xfrm>
            <a:off x="365760" y="4315968"/>
            <a:ext cx="64008" cy="68580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 23"/>
          <p:cNvSpPr/>
          <p:nvPr/>
        </p:nvSpPr>
        <p:spPr>
          <a:xfrm>
            <a:off x="530352" y="4407408"/>
            <a:ext cx="81564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ENTREGABLE 5 - Informe de </a:t>
            </a:r>
            <a:r>
              <a:rPr lang="en-US" sz="11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validación</a:t>
            </a: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ajustes, fuentes e IA usada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530352" y="4791456"/>
            <a:ext cx="815644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Competencia: adaptabilidad y </a:t>
            </a:r>
            <a:r>
              <a:rPr lang="en-US" sz="10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solvencia</a:t>
            </a: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técnica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INTEGRADOR FINAL - Presentacion Integral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457200" y="8686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curso culmina con la presentacion integral del modelo desarrollado.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365760" y="1325880"/>
            <a:ext cx="457200" cy="45720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" name="Text 5"/>
          <p:cNvSpPr/>
          <p:nvPr/>
        </p:nvSpPr>
        <p:spPr>
          <a:xfrm>
            <a:off x="365760" y="13258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914400" y="1325880"/>
            <a:ext cx="7863840" cy="45720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F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Text 7"/>
          <p:cNvSpPr/>
          <p:nvPr/>
        </p:nvSpPr>
        <p:spPr>
          <a:xfrm>
            <a:off x="1051560" y="1325880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Definición</a:t>
            </a:r>
            <a:r>
              <a:rPr lang="en-US" sz="13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estratégica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365760" y="1892808"/>
            <a:ext cx="457200" cy="45720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Text 9"/>
          <p:cNvSpPr/>
          <p:nvPr/>
        </p:nvSpPr>
        <p:spPr>
          <a:xfrm>
            <a:off x="365760" y="189280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914400" y="1892808"/>
            <a:ext cx="7863840" cy="457200"/>
          </a:xfrm>
          <a:prstGeom prst="rect">
            <a:avLst/>
          </a:prstGeom>
          <a:solidFill>
            <a:srgbClr val="F0F4FF"/>
          </a:solidFill>
          <a:ln w="6350">
            <a:solidFill>
              <a:srgbClr val="D0D8F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Text 11"/>
          <p:cNvSpPr/>
          <p:nvPr/>
        </p:nvSpPr>
        <p:spPr>
          <a:xfrm>
            <a:off x="1051560" y="1892808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Diagnóstico</a:t>
            </a:r>
            <a:r>
              <a:rPr lang="en-US" sz="13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del ecosistema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365760" y="2459736"/>
            <a:ext cx="457200" cy="45720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Text 13"/>
          <p:cNvSpPr/>
          <p:nvPr/>
        </p:nvSpPr>
        <p:spPr>
          <a:xfrm>
            <a:off x="365760" y="245973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914400" y="2459736"/>
            <a:ext cx="7863840" cy="45720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F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Text 15"/>
          <p:cNvSpPr/>
          <p:nvPr/>
        </p:nvSpPr>
        <p:spPr>
          <a:xfrm>
            <a:off x="1051560" y="2459736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Modelo de negocio estructurado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365760" y="3026664"/>
            <a:ext cx="457200" cy="45720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Text 17"/>
          <p:cNvSpPr/>
          <p:nvPr/>
        </p:nvSpPr>
        <p:spPr>
          <a:xfrm>
            <a:off x="365760" y="302666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914400" y="3026664"/>
            <a:ext cx="7863840" cy="457200"/>
          </a:xfrm>
          <a:prstGeom prst="rect">
            <a:avLst/>
          </a:prstGeom>
          <a:solidFill>
            <a:srgbClr val="F0F4FF"/>
          </a:solidFill>
          <a:ln w="6350">
            <a:solidFill>
              <a:srgbClr val="D0D8F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Text 19"/>
          <p:cNvSpPr/>
          <p:nvPr/>
        </p:nvSpPr>
        <p:spPr>
          <a:xfrm>
            <a:off x="1051560" y="3026664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Evaluación</a:t>
            </a:r>
            <a:r>
              <a:rPr lang="en-US" sz="13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preliminar de factibilidad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365760" y="3593592"/>
            <a:ext cx="457200" cy="45720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Text 21"/>
          <p:cNvSpPr/>
          <p:nvPr/>
        </p:nvSpPr>
        <p:spPr>
          <a:xfrm>
            <a:off x="365760" y="359359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914400" y="3593592"/>
            <a:ext cx="7863840" cy="45720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F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 23"/>
          <p:cNvSpPr/>
          <p:nvPr/>
        </p:nvSpPr>
        <p:spPr>
          <a:xfrm>
            <a:off x="1051560" y="3593592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Ajustes derivados de la </a:t>
            </a:r>
            <a:r>
              <a:rPr lang="en-US" sz="1300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validación</a:t>
            </a:r>
            <a:r>
              <a:rPr lang="en-US" sz="13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con IA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365760" y="4206240"/>
            <a:ext cx="8412480" cy="68580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Text 25"/>
          <p:cNvSpPr/>
          <p:nvPr/>
        </p:nvSpPr>
        <p:spPr>
          <a:xfrm>
            <a:off x="548640" y="4233672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 err="1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Evaluación</a:t>
            </a:r>
            <a:r>
              <a:rPr lang="en-US" sz="12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200" b="1" dirty="0" err="1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coherencia</a:t>
            </a:r>
            <a:r>
              <a:rPr lang="en-US" sz="12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sistémica</a:t>
            </a:r>
            <a:r>
              <a:rPr lang="en-US" sz="12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| </a:t>
            </a:r>
            <a:r>
              <a:rPr lang="en-US" sz="1200" b="1" dirty="0" err="1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profundidad</a:t>
            </a:r>
            <a:r>
              <a:rPr lang="en-US" sz="12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analítica</a:t>
            </a:r>
            <a:r>
              <a:rPr lang="en-US" sz="12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| claridad en la </a:t>
            </a:r>
            <a:r>
              <a:rPr lang="en-US" sz="1200" b="1" dirty="0" err="1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comunicación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-963168" y="514350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RUBRICA INTEGRAL DE EVALUACION</a:t>
            </a:r>
            <a:endParaRPr lang="en-US" sz="1900" dirty="0"/>
          </a:p>
        </p:txBody>
      </p:sp>
      <p:graphicFrame>
        <p:nvGraphicFramePr>
          <p:cNvPr id="1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7202"/>
              </p:ext>
            </p:extLst>
          </p:nvPr>
        </p:nvGraphicFramePr>
        <p:xfrm>
          <a:off x="274320" y="841248"/>
          <a:ext cx="8595360" cy="409651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21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Dimension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Inicial (1-4)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504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 Desarrollo (5-7)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A83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Competente/Destacado (8-10)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8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Comunicación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escrita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Errores frecuentes, formato descuidado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Ortografía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correcta,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redacción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mejorable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Excelencia profesional,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redacción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impecable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Vocabulario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técnico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Lenguaje coloquial, confunde conceptos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Usa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términos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técnicos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de forma aislada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Lenguaje profesional,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dominio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fluído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Presentación oral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Lee diapositivas, sin responder preguntas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Exposición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clara pero lineal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Oratoria persuasiva, manejo del tiempo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Creatividad e impacto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Sin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innovación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, ignora contexto regional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Aplica Design Thinking, menciona impactos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Innovación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sustentable con impacto positivo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Trabajo en equipo e IA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Entrega fragmentada, copy-paste de IA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Coordinado, usa IA con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revisión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crítica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Sinergía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y criterio, IA como herramienta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Puntualidad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Entregas fuera de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término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Entregas a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término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con ajustes tardios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Cumplimiento estricto del cronograma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8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REQUISITOS DE ENTREGA - Lista de Cotejo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457200" y="8686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no se cumple con los criterios, el trabajo se devuelve para </a:t>
            </a:r>
            <a:r>
              <a:rPr lang="en-US" sz="1200" i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corrección</a:t>
            </a:r>
            <a:r>
              <a:rPr lang="en-US" sz="12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365760" y="1325880"/>
            <a:ext cx="8412480" cy="566928"/>
          </a:xfrm>
          <a:prstGeom prst="rect">
            <a:avLst/>
          </a:prstGeom>
          <a:solidFill>
            <a:srgbClr val="FFFFFF"/>
          </a:solidFill>
          <a:ln w="6350">
            <a:solidFill>
              <a:srgbClr val="D0D8F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" name="Shape 5"/>
          <p:cNvSpPr/>
          <p:nvPr/>
        </p:nvSpPr>
        <p:spPr>
          <a:xfrm>
            <a:off x="365760" y="1325880"/>
            <a:ext cx="64008" cy="56692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Text 6"/>
          <p:cNvSpPr/>
          <p:nvPr/>
        </p:nvSpPr>
        <p:spPr>
          <a:xfrm>
            <a:off x="502920" y="1325880"/>
            <a:ext cx="3657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005840" y="1325880"/>
            <a:ext cx="7589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Puntualidad: entregado en la fecha propuesta y </a:t>
            </a: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exposición</a:t>
            </a: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en el horario fijado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65760" y="1984248"/>
            <a:ext cx="8412480" cy="566928"/>
          </a:xfrm>
          <a:prstGeom prst="rect">
            <a:avLst/>
          </a:prstGeom>
          <a:solidFill>
            <a:srgbClr val="F0F4FF"/>
          </a:solidFill>
          <a:ln w="6350">
            <a:solidFill>
              <a:srgbClr val="D0D8F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Shape 9"/>
          <p:cNvSpPr/>
          <p:nvPr/>
        </p:nvSpPr>
        <p:spPr>
          <a:xfrm>
            <a:off x="365760" y="1984248"/>
            <a:ext cx="64008" cy="56692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Text 10"/>
          <p:cNvSpPr/>
          <p:nvPr/>
        </p:nvSpPr>
        <p:spPr>
          <a:xfrm>
            <a:off x="502920" y="1984248"/>
            <a:ext cx="3657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1005840" y="1984248"/>
            <a:ext cx="7589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Ortografía</a:t>
            </a: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</a:t>
            </a: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gramática</a:t>
            </a: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texto libre de errores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365760" y="2642616"/>
            <a:ext cx="8412480" cy="566928"/>
          </a:xfrm>
          <a:prstGeom prst="rect">
            <a:avLst/>
          </a:prstGeom>
          <a:solidFill>
            <a:srgbClr val="FFFFFF"/>
          </a:solidFill>
          <a:ln w="6350">
            <a:solidFill>
              <a:srgbClr val="D0D8F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Shape 13"/>
          <p:cNvSpPr/>
          <p:nvPr/>
        </p:nvSpPr>
        <p:spPr>
          <a:xfrm>
            <a:off x="365760" y="2642616"/>
            <a:ext cx="64008" cy="56692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 14"/>
          <p:cNvSpPr/>
          <p:nvPr/>
        </p:nvSpPr>
        <p:spPr>
          <a:xfrm>
            <a:off x="502920" y="2642616"/>
            <a:ext cx="3657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1005840" y="2642616"/>
            <a:ext cx="7589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Formato y prolijidad: respeta la estructura solicitada y uso correcto de </a:t>
            </a: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recursos</a:t>
            </a: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gráficos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365760" y="3300984"/>
            <a:ext cx="8412480" cy="566928"/>
          </a:xfrm>
          <a:prstGeom prst="rect">
            <a:avLst/>
          </a:prstGeom>
          <a:solidFill>
            <a:srgbClr val="F0F4FF"/>
          </a:solidFill>
          <a:ln w="6350">
            <a:solidFill>
              <a:srgbClr val="D0D8F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Shape 17"/>
          <p:cNvSpPr/>
          <p:nvPr/>
        </p:nvSpPr>
        <p:spPr>
          <a:xfrm>
            <a:off x="365760" y="3300984"/>
            <a:ext cx="64008" cy="56692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Text 18"/>
          <p:cNvSpPr/>
          <p:nvPr/>
        </p:nvSpPr>
        <p:spPr>
          <a:xfrm>
            <a:off x="502920" y="3300984"/>
            <a:ext cx="3657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1005840" y="3300984"/>
            <a:ext cx="7589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Vocabulario</a:t>
            </a: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técnico</a:t>
            </a: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utiliza</a:t>
            </a: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términos</a:t>
            </a: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específicos</a:t>
            </a: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la materia con rigor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365760" y="3959352"/>
            <a:ext cx="8412480" cy="566928"/>
          </a:xfrm>
          <a:prstGeom prst="rect">
            <a:avLst/>
          </a:prstGeom>
          <a:solidFill>
            <a:srgbClr val="FFFFFF"/>
          </a:solidFill>
          <a:ln w="6350">
            <a:solidFill>
              <a:srgbClr val="D0D8F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Shape 21"/>
          <p:cNvSpPr/>
          <p:nvPr/>
        </p:nvSpPr>
        <p:spPr>
          <a:xfrm>
            <a:off x="365760" y="3959352"/>
            <a:ext cx="64008" cy="56692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4" name="Text 22"/>
          <p:cNvSpPr/>
          <p:nvPr/>
        </p:nvSpPr>
        <p:spPr>
          <a:xfrm>
            <a:off x="502920" y="3959352"/>
            <a:ext cx="3657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1005840" y="3959352"/>
            <a:ext cx="7589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Identificación</a:t>
            </a: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contiene</a:t>
            </a: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carátula</a:t>
            </a:r>
            <a:r>
              <a:rPr lang="en-US" sz="11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integrantes, nombre del proyecto e </a:t>
            </a:r>
            <a:r>
              <a:rPr lang="en-US" sz="11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institución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457200" y="1280160"/>
            <a:ext cx="8229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Buen trabajo!!</a:t>
            </a:r>
            <a:endParaRPr lang="en-US" sz="5200" dirty="0"/>
          </a:p>
        </p:txBody>
      </p:sp>
      <p:sp>
        <p:nvSpPr>
          <p:cNvPr id="5" name="Shape 3"/>
          <p:cNvSpPr/>
          <p:nvPr/>
        </p:nvSpPr>
        <p:spPr>
          <a:xfrm>
            <a:off x="2286000" y="2560320"/>
            <a:ext cx="4572000" cy="45720"/>
          </a:xfrm>
          <a:prstGeom prst="rect">
            <a:avLst/>
          </a:prstGeom>
          <a:solidFill>
            <a:srgbClr val="CADCFC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" name="Text 4"/>
          <p:cNvSpPr/>
          <p:nvPr/>
        </p:nvSpPr>
        <p:spPr>
          <a:xfrm>
            <a:off x="457200" y="274320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COMERCIALIZACION 2026 - Ingenieria Industrial - UNCuyo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324612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Diseñar - Analizar - Validar - Impactar</a:t>
            </a:r>
            <a:endParaRPr lang="en-US" sz="13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INTRODUCCIÓN - </a:t>
            </a:r>
            <a:r>
              <a:rPr lang="en-US" sz="19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es la </a:t>
            </a:r>
            <a:r>
              <a:rPr lang="en-US" sz="19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Comercialización</a:t>
            </a: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365760" y="914400"/>
            <a:ext cx="4572000" cy="2926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6" name="Shape 4"/>
          <p:cNvSpPr/>
          <p:nvPr/>
        </p:nvSpPr>
        <p:spPr>
          <a:xfrm>
            <a:off x="365760" y="914400"/>
            <a:ext cx="64008" cy="292608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" name="Text 5"/>
          <p:cNvSpPr/>
          <p:nvPr/>
        </p:nvSpPr>
        <p:spPr>
          <a:xfrm>
            <a:off x="548640" y="1005840"/>
            <a:ext cx="42976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es </a:t>
            </a:r>
            <a:r>
              <a:rPr lang="en-US" sz="14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promoción</a:t>
            </a: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ni ventas.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48640" y="1463040"/>
            <a:ext cx="42976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 el proceso mediante el cual </a:t>
            </a:r>
            <a:r>
              <a:rPr lang="en-US" sz="12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</a:t>
            </a:r>
            <a:r>
              <a:rPr lang="en-US" sz="12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organización</a:t>
            </a:r>
            <a:r>
              <a:rPr lang="en-US" sz="12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transforma una necesidad real en una propuesta de valor viable, competitiva y sostenible.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48640" y="2514600"/>
            <a:ext cx="4297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 un ingeniero, </a:t>
            </a:r>
            <a:r>
              <a:rPr lang="en-US" sz="12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implica</a:t>
            </a: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diseñar</a:t>
            </a: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sistemas</a:t>
            </a: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donde</a:t>
            </a: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vemos</a:t>
            </a: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48640" y="2880360"/>
            <a:ext cx="4297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demanda,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</a:t>
            </a:r>
            <a:r>
              <a:rPr lang="en-US" sz="12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propuesta</a:t>
            </a:r>
            <a:r>
              <a:rPr lang="en-US" sz="12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técnica</a:t>
            </a:r>
            <a:r>
              <a:rPr lang="en-US" sz="12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estructura operativa, y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</a:t>
            </a:r>
            <a:r>
              <a:rPr lang="en-US" sz="12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viabilidad</a:t>
            </a:r>
            <a:r>
              <a:rPr lang="en-US" sz="1200" dirty="0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2222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económica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5120640" y="914400"/>
            <a:ext cx="3657600" cy="292608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Text 10"/>
          <p:cNvSpPr/>
          <p:nvPr/>
        </p:nvSpPr>
        <p:spPr>
          <a:xfrm>
            <a:off x="5303520" y="1051560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OBJETIVO DEL CURSO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5303520" y="1508760"/>
            <a:ext cx="32918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Diseñar, analizar y validar </a:t>
            </a:r>
            <a:r>
              <a:rPr lang="en-US" sz="12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</a:t>
            </a: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hipótesis</a:t>
            </a: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negocio que responda a necesidades sociales regionales y a criterios de </a:t>
            </a:r>
            <a:r>
              <a:rPr lang="en-US" sz="12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viabilidad</a:t>
            </a: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técnica</a:t>
            </a: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</a:t>
            </a:r>
            <a:r>
              <a:rPr lang="en-US" sz="12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económica</a:t>
            </a: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primera pregunta </a:t>
            </a:r>
            <a:r>
              <a:rPr lang="en-US" sz="19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9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Comercialización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320040" y="914400"/>
            <a:ext cx="2743200" cy="34747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6" name="Text 4"/>
          <p:cNvSpPr/>
          <p:nvPr/>
        </p:nvSpPr>
        <p:spPr>
          <a:xfrm>
            <a:off x="457200" y="100584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 ES?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594360" y="1508760"/>
            <a:ext cx="2194560" cy="36576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Text 6"/>
          <p:cNvSpPr/>
          <p:nvPr/>
        </p:nvSpPr>
        <p:spPr>
          <a:xfrm>
            <a:off x="457200" y="1627632"/>
            <a:ext cx="2468880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Diseñar y validar modelos comerciales reales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Aplicar </a:t>
            </a:r>
            <a:r>
              <a:rPr lang="en-US" sz="11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herramientas</a:t>
            </a: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estratégicas</a:t>
            </a: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operativas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Trabajar con empresas y casos concretos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es publicidad </a:t>
            </a:r>
            <a:r>
              <a:rPr lang="en-US" sz="11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</a:t>
            </a: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promoción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3200400" y="914400"/>
            <a:ext cx="2743200" cy="347472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3337560" y="100584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CÓMO?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3474720" y="1508760"/>
            <a:ext cx="2194560" cy="36576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Text 10"/>
          <p:cNvSpPr/>
          <p:nvPr/>
        </p:nvSpPr>
        <p:spPr>
          <a:xfrm>
            <a:off x="3337560" y="1627632"/>
            <a:ext cx="2468880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Comprendiendo al que consume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Diagnosticando el ecosistema competitivo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Formulando modelos de negocios sustentables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Integrando</a:t>
            </a: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tecnología</a:t>
            </a: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datos e </a:t>
            </a:r>
            <a:r>
              <a:rPr lang="en-US" sz="11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innovación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6080760" y="914400"/>
            <a:ext cx="2743200" cy="347472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6217920" y="100584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 QUÉ?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6355080" y="1508760"/>
            <a:ext cx="2194560" cy="36576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 14"/>
          <p:cNvSpPr/>
          <p:nvPr/>
        </p:nvSpPr>
        <p:spPr>
          <a:xfrm>
            <a:off x="6217920" y="1627632"/>
            <a:ext cx="2468880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 productos valen por lo que generan en el mercado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</a:t>
            </a:r>
            <a:r>
              <a:rPr lang="en-US" sz="11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ingeniero</a:t>
            </a: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diseña</a:t>
            </a: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sistemas que son propuestas valiosas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 </a:t>
            </a:r>
            <a:r>
              <a:rPr lang="en-US" sz="11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agente</a:t>
            </a: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cambio en el ecosistema de recursos y empleo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proceso del marketing: Foco en demandas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320040" y="960120"/>
            <a:ext cx="2743200" cy="342900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6" name="Text 4"/>
          <p:cNvSpPr/>
          <p:nvPr/>
        </p:nvSpPr>
        <p:spPr>
          <a:xfrm>
            <a:off x="457200" y="105156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PERSONAS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594360" y="1554480"/>
            <a:ext cx="2194560" cy="36576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Text 6"/>
          <p:cNvSpPr/>
          <p:nvPr/>
        </p:nvSpPr>
        <p:spPr>
          <a:xfrm>
            <a:off x="457200" y="1664208"/>
            <a:ext cx="246888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Problemas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Necesidades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Preocupaciones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Segmentos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Dolores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Vínculos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200400" y="960120"/>
            <a:ext cx="2743200" cy="342900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3337560" y="105156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PRODUCTOS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3474720" y="1554480"/>
            <a:ext cx="2194560" cy="36576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Text 10"/>
          <p:cNvSpPr/>
          <p:nvPr/>
        </p:nvSpPr>
        <p:spPr>
          <a:xfrm>
            <a:off x="3337560" y="1664208"/>
            <a:ext cx="246888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Bienes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Propuestas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Estrategias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Diseños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Modelos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080760" y="960120"/>
            <a:ext cx="2743200" cy="34290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6217920" y="105156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RECURSOS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6355080" y="1554480"/>
            <a:ext cx="2194560" cy="36576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 14"/>
          <p:cNvSpPr/>
          <p:nvPr/>
        </p:nvSpPr>
        <p:spPr>
          <a:xfrm>
            <a:off x="6217920" y="1664208"/>
            <a:ext cx="246888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Conocimiento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Tiempo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Energía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Materiales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Comercialización</a:t>
            </a: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en el Plan de Estudio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365760" y="914400"/>
            <a:ext cx="4206240" cy="1691640"/>
          </a:xfrm>
          <a:prstGeom prst="rect">
            <a:avLst/>
          </a:prstGeom>
          <a:solidFill>
            <a:srgbClr val="1E2761"/>
          </a:solidFill>
          <a:ln w="41275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" name="Text 4"/>
          <p:cNvSpPr/>
          <p:nvPr/>
        </p:nvSpPr>
        <p:spPr>
          <a:xfrm>
            <a:off x="548640" y="100584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Datos de la materia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48640" y="1417320"/>
            <a:ext cx="38404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semestre, obligatoria, promocional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 horas presenciales, 15 semanas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Competencias de planificacion y asistencia tecnica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754880" y="914400"/>
            <a:ext cx="402336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9" name="Shape 7"/>
          <p:cNvSpPr/>
          <p:nvPr/>
        </p:nvSpPr>
        <p:spPr>
          <a:xfrm>
            <a:off x="4754880" y="914400"/>
            <a:ext cx="64008" cy="169164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4937760" y="100584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Aporte al perfil profesional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937760" y="1417320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Aspectos sociales, profesionales y competencias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Factibilidad comercial y evaluacion sistemica de la demanda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Espiritu emprendedor y triple impacto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65760" y="2788920"/>
            <a:ext cx="8412480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3" name="Shape 11"/>
          <p:cNvSpPr/>
          <p:nvPr/>
        </p:nvSpPr>
        <p:spPr>
          <a:xfrm>
            <a:off x="365760" y="2788920"/>
            <a:ext cx="64008" cy="155448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548640" y="2852928"/>
            <a:ext cx="8046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Ponderación</a:t>
            </a: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la </a:t>
            </a:r>
            <a:r>
              <a:rPr lang="en-US" sz="13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calificación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48640" y="324612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Asistencia  .  </a:t>
            </a:r>
            <a:r>
              <a:rPr lang="en-US" sz="1200" i="1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Evolución</a:t>
            </a:r>
            <a:r>
              <a:rPr lang="en-US" sz="1200" i="1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.  Parciales  .  Proyecto  .  Equipo  .  </a:t>
            </a:r>
            <a:r>
              <a:rPr lang="en-US" sz="1200" i="1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Participación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548640" y="374904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Evaluacion</a:t>
            </a: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contínua</a:t>
            </a: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incremental y grupal.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Estructura de contenidos: 4 Unidades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320040" y="960120"/>
            <a:ext cx="411480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6" name="Shape 4"/>
          <p:cNvSpPr/>
          <p:nvPr/>
        </p:nvSpPr>
        <p:spPr>
          <a:xfrm>
            <a:off x="320040" y="960120"/>
            <a:ext cx="64008" cy="178308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" name="Shape 5"/>
          <p:cNvSpPr/>
          <p:nvPr/>
        </p:nvSpPr>
        <p:spPr>
          <a:xfrm>
            <a:off x="484632" y="1097280"/>
            <a:ext cx="384048" cy="384048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Text 6"/>
          <p:cNvSpPr/>
          <p:nvPr/>
        </p:nvSpPr>
        <p:spPr>
          <a:xfrm>
            <a:off x="484632" y="109728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978408" y="1069848"/>
            <a:ext cx="3337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Generalidades de la </a:t>
            </a:r>
            <a:r>
              <a:rPr lang="en-US" sz="12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Comercialización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84632" y="1618488"/>
            <a:ext cx="3840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 del ingeniero, segmentacion, modelos de negocios, </a:t>
            </a:r>
            <a:r>
              <a:rPr lang="en-US" sz="10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psicología</a:t>
            </a: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del consumo, posicionamiento.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4663440" y="960120"/>
            <a:ext cx="411480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2" name="Shape 10"/>
          <p:cNvSpPr/>
          <p:nvPr/>
        </p:nvSpPr>
        <p:spPr>
          <a:xfrm>
            <a:off x="4663440" y="960120"/>
            <a:ext cx="64008" cy="178308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Shape 11"/>
          <p:cNvSpPr/>
          <p:nvPr/>
        </p:nvSpPr>
        <p:spPr>
          <a:xfrm>
            <a:off x="4828032" y="1097280"/>
            <a:ext cx="384048" cy="384048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4828032" y="109728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5321808" y="1069848"/>
            <a:ext cx="3337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Nuevas oportunidades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828032" y="1618488"/>
            <a:ext cx="3840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Innovación</a:t>
            </a: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comercial, nuevas tecnologias, clientes y puntos de contacto, IA aplicada al marketing.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320040" y="2926080"/>
            <a:ext cx="411480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8" name="Shape 16"/>
          <p:cNvSpPr/>
          <p:nvPr/>
        </p:nvSpPr>
        <p:spPr>
          <a:xfrm>
            <a:off x="320040" y="2926080"/>
            <a:ext cx="64008" cy="178308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Shape 17"/>
          <p:cNvSpPr/>
          <p:nvPr/>
        </p:nvSpPr>
        <p:spPr>
          <a:xfrm>
            <a:off x="484632" y="3063240"/>
            <a:ext cx="384048" cy="384048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Text 18"/>
          <p:cNvSpPr/>
          <p:nvPr/>
        </p:nvSpPr>
        <p:spPr>
          <a:xfrm>
            <a:off x="484632" y="306324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978408" y="3035808"/>
            <a:ext cx="3337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Diagnóstico</a:t>
            </a: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del ecosistema comercial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84632" y="3584448"/>
            <a:ext cx="3840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Entorno, competencias, </a:t>
            </a:r>
            <a:r>
              <a:rPr lang="en-US" sz="10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proyección</a:t>
            </a: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la demanda, objetivos y estrategia, sustentabilidad, accesibilidad, </a:t>
            </a:r>
            <a:r>
              <a:rPr lang="en-US" sz="10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digitalización</a:t>
            </a: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4663440" y="2926080"/>
            <a:ext cx="411480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24" name="Shape 22"/>
          <p:cNvSpPr/>
          <p:nvPr/>
        </p:nvSpPr>
        <p:spPr>
          <a:xfrm>
            <a:off x="4663440" y="2926080"/>
            <a:ext cx="64008" cy="1783080"/>
          </a:xfrm>
          <a:prstGeom prst="rect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Shape 23"/>
          <p:cNvSpPr/>
          <p:nvPr/>
        </p:nvSpPr>
        <p:spPr>
          <a:xfrm>
            <a:off x="4828032" y="3063240"/>
            <a:ext cx="384048" cy="384048"/>
          </a:xfrm>
          <a:prstGeom prst="rect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6" name="Text 24"/>
          <p:cNvSpPr/>
          <p:nvPr/>
        </p:nvSpPr>
        <p:spPr>
          <a:xfrm>
            <a:off x="4828032" y="306324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5321808" y="3035808"/>
            <a:ext cx="3337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Formulación</a:t>
            </a: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del modelo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4828032" y="3584448"/>
            <a:ext cx="3840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Propuesta de valor, precio, canales, </a:t>
            </a:r>
            <a:r>
              <a:rPr lang="en-US" sz="10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comunicación</a:t>
            </a:r>
            <a:r>
              <a:rPr lang="en-US" sz="10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fuentes de ingresos.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Metodologia de trabajo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320040" y="914400"/>
            <a:ext cx="4206240" cy="2103120"/>
          </a:xfrm>
          <a:prstGeom prst="rect">
            <a:avLst/>
          </a:prstGeom>
          <a:solidFill>
            <a:srgbClr val="1E2761"/>
          </a:solidFill>
          <a:ln w="31750">
            <a:solidFill>
              <a:schemeClr val="accent4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" name="Text 4"/>
          <p:cNvSpPr/>
          <p:nvPr/>
        </p:nvSpPr>
        <p:spPr>
          <a:xfrm>
            <a:off x="502920" y="100584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Aprendizaje activo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02920" y="1417320"/>
            <a:ext cx="384048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Casos reales y trabajo de campo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grupal con empresas concretas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Invitados del sector productivo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Uso de IAs, debates y validaciones permanentes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709160" y="914400"/>
            <a:ext cx="411480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9" name="Shape 7"/>
          <p:cNvSpPr/>
          <p:nvPr/>
        </p:nvSpPr>
        <p:spPr>
          <a:xfrm>
            <a:off x="4709160" y="914400"/>
            <a:ext cx="64008" cy="2103120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4892040" y="1005840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Organización </a:t>
            </a:r>
            <a:r>
              <a:rPr lang="en-US" sz="1300" b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práctica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892040" y="1417320"/>
            <a:ext cx="374904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20h </a:t>
            </a:r>
            <a:r>
              <a:rPr lang="en-US" sz="11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formación</a:t>
            </a: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experimental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20h </a:t>
            </a:r>
            <a:r>
              <a:rPr lang="en-US" sz="11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resolución</a:t>
            </a: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problemas abiertos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20h actividades de proyecto y </a:t>
            </a:r>
            <a:r>
              <a:rPr lang="en-US" sz="1100" dirty="0" err="1">
                <a:solidFill>
                  <a:srgbClr val="3333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diseño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20040" y="3154680"/>
            <a:ext cx="850392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F0"/>
            </a:solidFill>
            <a:prstDash val="solid"/>
          </a:ln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3" name="Shape 11"/>
          <p:cNvSpPr/>
          <p:nvPr/>
        </p:nvSpPr>
        <p:spPr>
          <a:xfrm>
            <a:off x="320040" y="3154680"/>
            <a:ext cx="850392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457200" y="32918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Sobre</a:t>
            </a:r>
            <a:r>
              <a:rPr lang="en-US" sz="13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observación</a:t>
            </a:r>
            <a:r>
              <a:rPr lang="en-US" sz="13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real, </a:t>
            </a:r>
            <a:r>
              <a:rPr lang="en-US" sz="1300" i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validación</a:t>
            </a:r>
            <a:r>
              <a:rPr lang="en-US" sz="13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300" i="1" dirty="0" err="1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hipótesis</a:t>
            </a:r>
            <a:r>
              <a:rPr lang="en-US" sz="13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desarrollo de propuestas concretas.</a:t>
            </a:r>
            <a:endParaRPr lang="en-US" sz="13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A5DF5F-3A8A-5AE2-CB56-DFC537380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6BF39AA-D6CE-7A44-759A-9E981491E382}"/>
              </a:ext>
            </a:extLst>
          </p:cNvPr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8B9D113-CEDD-D067-6F29-E9A24D7B1CA9}"/>
              </a:ext>
            </a:extLst>
          </p:cNvPr>
          <p:cNvSpPr/>
          <p:nvPr/>
        </p:nvSpPr>
        <p:spPr>
          <a:xfrm>
            <a:off x="0" y="5074920"/>
            <a:ext cx="9144000" cy="64008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0EE85913-1242-CD64-8F8F-2A93EE9FE5DE}"/>
              </a:ext>
            </a:extLst>
          </p:cNvPr>
          <p:cNvSpPr/>
          <p:nvPr/>
        </p:nvSpPr>
        <p:spPr>
          <a:xfrm>
            <a:off x="0" y="64008"/>
            <a:ext cx="411480" cy="5010912"/>
          </a:xfrm>
          <a:prstGeom prst="rect">
            <a:avLst/>
          </a:prstGeom>
          <a:solidFill>
            <a:srgbClr val="3A4E9C"/>
          </a:solidFill>
          <a:ln w="12700">
            <a:solidFill>
              <a:srgbClr val="3A4E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92B835E-54D8-12BC-8E86-5BF49BC97AA7}"/>
              </a:ext>
            </a:extLst>
          </p:cNvPr>
          <p:cNvSpPr/>
          <p:nvPr/>
        </p:nvSpPr>
        <p:spPr>
          <a:xfrm>
            <a:off x="754380" y="1880721"/>
            <a:ext cx="8046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Punto de Partida</a:t>
            </a:r>
            <a:endParaRPr lang="en-US" sz="36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FCFA1026-0E85-0C19-D68D-AE306166203D}"/>
              </a:ext>
            </a:extLst>
          </p:cNvPr>
          <p:cNvSpPr/>
          <p:nvPr/>
        </p:nvSpPr>
        <p:spPr>
          <a:xfrm>
            <a:off x="5029200" y="448056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Facultad de Ingenieria - UNCuyo</a:t>
            </a:r>
            <a:endParaRPr lang="en-US" sz="1200" dirty="0"/>
          </a:p>
        </p:txBody>
      </p:sp>
      <p:pic>
        <p:nvPicPr>
          <p:cNvPr id="11" name="Picture 4" descr="Facultad de Ingeniería UNCuyo - YouTube">
            <a:extLst>
              <a:ext uri="{FF2B5EF4-FFF2-40B4-BE49-F238E27FC236}">
                <a16:creationId xmlns:a16="http://schemas.microsoft.com/office/drawing/2014/main" id="{4D88290C-BCDD-05CE-A9C7-90F3A2BCC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307639"/>
            <a:ext cx="1044532" cy="8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 modifica la modalidad de trabajo y horarios - Instituto ...">
            <a:extLst>
              <a:ext uri="{FF2B5EF4-FFF2-40B4-BE49-F238E27FC236}">
                <a16:creationId xmlns:a16="http://schemas.microsoft.com/office/drawing/2014/main" id="{0EA84040-C581-5193-66AE-C16D41FAE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77" y="319233"/>
            <a:ext cx="1516942" cy="8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77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1278</Words>
  <Application>Microsoft Macintosh PowerPoint</Application>
  <PresentationFormat>Presentación en pantalla (16:9)</PresentationFormat>
  <Paragraphs>278</Paragraphs>
  <Slides>27</Slides>
  <Notes>26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Nuestro plan de negocios</vt:lpstr>
      <vt:lpstr>Presentación de PowerPoint</vt:lpstr>
      <vt:lpstr>Presentación de PowerPoint</vt:lpstr>
      <vt:lpstr>Presentación de PowerPoint</vt:lpstr>
      <vt:lpstr>Una oportunidad de negocio?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Mendoza</cp:lastModifiedBy>
  <cp:revision>11</cp:revision>
  <dcterms:created xsi:type="dcterms:W3CDTF">2026-03-03T14:30:55Z</dcterms:created>
  <dcterms:modified xsi:type="dcterms:W3CDTF">2026-03-04T18:04:31Z</dcterms:modified>
</cp:coreProperties>
</file>