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7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dirty="0"/>
              <a:t>Plan de negocios </a:t>
            </a:r>
            <a:br>
              <a:rPr lang="es-ES" dirty="0"/>
            </a:br>
            <a:r>
              <a:rPr lang="es-ES" dirty="0"/>
              <a:t>repaso y ejercitación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7578" y="5273577"/>
            <a:ext cx="7766936" cy="1096899"/>
          </a:xfrm>
        </p:spPr>
        <p:txBody>
          <a:bodyPr/>
          <a:lstStyle/>
          <a:p>
            <a:r>
              <a:rPr lang="es-ES" dirty="0"/>
              <a:t>Ing. </a:t>
            </a:r>
            <a:r>
              <a:rPr lang="es-ES" dirty="0" err="1"/>
              <a:t>Maria</a:t>
            </a:r>
            <a:r>
              <a:rPr lang="es-ES" dirty="0"/>
              <a:t> Fernanda </a:t>
            </a:r>
            <a:r>
              <a:rPr lang="es-ES" dirty="0" err="1"/>
              <a:t>Amoretti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98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24493" y="1286106"/>
            <a:ext cx="7219507" cy="3919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Paso 3: Validación rápida (10 min)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Chequea tu idea con al menos 2 compañeros </a:t>
            </a:r>
          </a:p>
          <a:p>
            <a:pPr>
              <a:lnSpc>
                <a:spcPct val="150000"/>
              </a:lnSpc>
              <a:spcAft>
                <a:spcPts val="1050"/>
              </a:spcAf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Preguntas para validar: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¿Resuelve un problema real que vos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tenés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(Sí/No)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¿Pagarías por esto? ¿Cuánto? (Sí/No + monto)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le cambiarías? (respuesta abierta)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Registra las respuestas y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ajustá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tu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canvas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si es necesario.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751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6419" y="369188"/>
            <a:ext cx="9154631" cy="446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Paso 4: Presentación 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(30 min total, 3 min por grupo)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Cada grupo/presentador comparte: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Necesidad principal identificada (1 min)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Propuesta de valor (1 min)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Modelo de ingresos (30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seg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Feedback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recibido en validación (30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seg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Formato recomendado: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Presentación de 3 diapositivas MÁXIMO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 foto del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canvas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completo lleno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656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0243" y="525641"/>
            <a:ext cx="10154092" cy="528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Reflexión final (para cerrar la clase)</a:t>
            </a:r>
          </a:p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Preguntas para debatir: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necesidad de estudiantes de ingeniería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creés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 está más desatendida hoy y qué oportunidades de negocio ves?</a:t>
            </a: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¿Por qué es importante validar con usuarios reales antes de invertir?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bloque del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canvas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te resultó más difícil y por qué?</a:t>
            </a:r>
          </a:p>
          <a:p>
            <a:pPr lvl="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tabLst>
                <a:tab pos="571500" algn="l"/>
              </a:tabLs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Tarea opcional:</a:t>
            </a:r>
            <a:b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Desarrollar un MVP (Producto Mínimo Viable) de tu idea en 2 semanas y traer datos reales de uso a la próxima clase.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7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</a:t>
            </a:r>
            <a:r>
              <a:rPr lang="es-ES" dirty="0" err="1"/>
              <a:t>Canvas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88558" y="305154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760183"/>
              </p:ext>
            </p:extLst>
          </p:nvPr>
        </p:nvGraphicFramePr>
        <p:xfrm>
          <a:off x="40776" y="2188281"/>
          <a:ext cx="12151224" cy="4153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n de mapa de bits" r:id="rId2" imgW="8869013" imgH="3029373" progId="Paint.Picture.1">
                  <p:embed/>
                </p:oleObj>
              </mc:Choice>
              <mc:Fallback>
                <p:oleObj name="Imagen de mapa de bits" r:id="rId2" imgW="8869013" imgH="3029373" progId="Paint.Picture.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6" y="2188281"/>
                        <a:ext cx="12151224" cy="41537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24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000" b="1" dirty="0"/>
              <a:t>Ejercicio Práctico: Business </a:t>
            </a:r>
            <a:r>
              <a:rPr lang="es-ES" sz="4000" b="1" dirty="0" err="1"/>
              <a:t>Model</a:t>
            </a:r>
            <a:r>
              <a:rPr lang="es-ES" sz="4000" b="1" dirty="0"/>
              <a:t> </a:t>
            </a:r>
            <a:r>
              <a:rPr lang="es-ES" sz="4000" b="1" dirty="0" err="1"/>
              <a:t>Canvas</a:t>
            </a:r>
            <a:r>
              <a:rPr lang="es-ES" sz="4000" b="1" dirty="0"/>
              <a:t> para Estudiantes de Ingeniería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/>
              <a:t>"Diseña un modelo de negocios que resuelva necesidades de estudiantes de ingeniería"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75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64701" y="606039"/>
            <a:ext cx="6096000" cy="44221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Objetivos de aprendizaje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el Business </a:t>
            </a:r>
            <a:r>
              <a:rPr lang="es-E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Model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Canvas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un contexto real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Identificar y priorizar necesidades de un segmento específico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Diseñar propuestas de valor alineadas con esos problemas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A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Grupos homogéneos. Entrega y exposición próxima clase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tabLst>
                <a:tab pos="571500" algn="l"/>
              </a:tabLst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82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13657" y="109292"/>
            <a:ext cx="8752114" cy="3506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Paso 1: Investigación de necesidades (20 min)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Investiga y lista al menos 5 necesidades reales de estudiantes de ingeniería. 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Puedes usar: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Entrevistas rápidas con 3-5 compañeros de ingeniería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Observación en tu facultad (biblioteca, cafetería, laboratorios)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Encuesta breve (Google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Forms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con 5 preguntas sobre desafíos académicos</a:t>
            </a:r>
          </a:p>
          <a:p>
            <a:pPr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Entregable: Lista de 5 necesidades priorizadas (1 = más urgente)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tabLst>
                <a:tab pos="571500" algn="l"/>
              </a:tabLs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14368"/>
              </p:ext>
            </p:extLst>
          </p:nvPr>
        </p:nvGraphicFramePr>
        <p:xfrm>
          <a:off x="990600" y="3951516"/>
          <a:ext cx="8109404" cy="2651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4702">
                  <a:extLst>
                    <a:ext uri="{9D8B030D-6E8A-4147-A177-3AD203B41FA5}">
                      <a16:colId xmlns:a16="http://schemas.microsoft.com/office/drawing/2014/main" val="11730161"/>
                    </a:ext>
                  </a:extLst>
                </a:gridCol>
                <a:gridCol w="4054702">
                  <a:extLst>
                    <a:ext uri="{9D8B030D-6E8A-4147-A177-3AD203B41FA5}">
                      <a16:colId xmlns:a16="http://schemas.microsoft.com/office/drawing/2014/main" val="332900756"/>
                    </a:ext>
                  </a:extLst>
                </a:gridCol>
              </a:tblGrid>
              <a:tr h="3266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 dirty="0">
                          <a:effectLst/>
                        </a:rPr>
                        <a:t>Categoría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Necesidades comunes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3924021371"/>
                  </a:ext>
                </a:extLst>
              </a:tr>
              <a:tr h="5573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Académicas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Falta de materiales de estudio, dificultad con materias específicas (cálculo, física), falta de laboratorios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179938768"/>
                  </a:ext>
                </a:extLst>
              </a:tr>
              <a:tr h="5573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Prácticas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Falta de experiencia laboral, dificultad para encontrar pasantías, falta de equipos/software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509807596"/>
                  </a:ext>
                </a:extLst>
              </a:tr>
              <a:tr h="3266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Financieras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Obras sociales costosas, libros caros, falta de tiempo para trabajar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2989895260"/>
                  </a:ext>
                </a:extLst>
              </a:tr>
              <a:tr h="3266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Logísticas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>
                          <a:effectLst/>
                        </a:rPr>
                        <a:t>Transporte caro, horarios incompatibles, falta de espacios de estudio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203678363"/>
                  </a:ext>
                </a:extLst>
              </a:tr>
              <a:tr h="5573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 dirty="0">
                          <a:effectLst/>
                        </a:rPr>
                        <a:t>Profesionales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s-ES" sz="850" dirty="0">
                          <a:effectLst/>
                        </a:rPr>
                        <a:t>Incertidumbre sobre el campo laboral, falta de </a:t>
                      </a:r>
                      <a:r>
                        <a:rPr lang="es-ES" sz="850" dirty="0" err="1">
                          <a:effectLst/>
                        </a:rPr>
                        <a:t>networking</a:t>
                      </a:r>
                      <a:r>
                        <a:rPr lang="es-ES" sz="850" dirty="0">
                          <a:effectLst/>
                        </a:rPr>
                        <a:t>, desconocimiento de especializaciones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364028743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3781" y="3515369"/>
            <a:ext cx="115014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 de necesidades potenciales :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21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735917"/>
              </p:ext>
            </p:extLst>
          </p:nvPr>
        </p:nvGraphicFramePr>
        <p:xfrm>
          <a:off x="443946" y="1082097"/>
          <a:ext cx="8596313" cy="1870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1483">
                  <a:extLst>
                    <a:ext uri="{9D8B030D-6E8A-4147-A177-3AD203B41FA5}">
                      <a16:colId xmlns:a16="http://schemas.microsoft.com/office/drawing/2014/main" val="3058322647"/>
                    </a:ext>
                  </a:extLst>
                </a:gridCol>
                <a:gridCol w="2091483">
                  <a:extLst>
                    <a:ext uri="{9D8B030D-6E8A-4147-A177-3AD203B41FA5}">
                      <a16:colId xmlns:a16="http://schemas.microsoft.com/office/drawing/2014/main" val="3698609285"/>
                    </a:ext>
                  </a:extLst>
                </a:gridCol>
                <a:gridCol w="1714105">
                  <a:extLst>
                    <a:ext uri="{9D8B030D-6E8A-4147-A177-3AD203B41FA5}">
                      <a16:colId xmlns:a16="http://schemas.microsoft.com/office/drawing/2014/main" val="663509542"/>
                    </a:ext>
                  </a:extLst>
                </a:gridCol>
                <a:gridCol w="2699242">
                  <a:extLst>
                    <a:ext uri="{9D8B030D-6E8A-4147-A177-3AD203B41FA5}">
                      <a16:colId xmlns:a16="http://schemas.microsoft.com/office/drawing/2014/main" val="2643902636"/>
                    </a:ext>
                  </a:extLst>
                </a:gridCol>
              </a:tblGrid>
              <a:tr h="543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 SEGMENTOS DE CLIENTES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 PROPUESTA DE VALOR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3. CANALES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 RELACIONES CON CLIENTES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976325694"/>
                  </a:ext>
                </a:extLst>
              </a:tr>
              <a:tr h="1326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- ¿Quién es?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¿Características?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¿Cuántos?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¿Dónde están?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- ¿Qué problema resuelves?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¿Qué valor entregas?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¿Diferencia vs. competidores?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¿Cómo llegas?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Online/Offline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Redes sociales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App/Web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-Universidades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Eventos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¿Qué tipo de relación esperan?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Personal/Automática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-Comunidad/Autoservicio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85095991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77529" y="252162"/>
            <a:ext cx="102178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</a:t>
            </a:r>
            <a:r>
              <a:rPr lang="es-ES" altLang="en-US" sz="1600" dirty="0" bmk="">
                <a:solidFill>
                  <a:schemeClr val="tx1">
                    <a:lumMod val="50000"/>
                    <a:lumOff val="50000"/>
                  </a:schemeClr>
                </a:solidFill>
              </a:rPr>
              <a:t>aso 2: Llenar el Business </a:t>
            </a:r>
            <a:r>
              <a:rPr lang="es-ES" altLang="en-US" sz="1600" dirty="0" err="1" bmk="">
                <a:solidFill>
                  <a:schemeClr val="tx1">
                    <a:lumMod val="50000"/>
                    <a:lumOff val="50000"/>
                  </a:schemeClr>
                </a:solidFill>
              </a:rPr>
              <a:t>Model</a:t>
            </a:r>
            <a:r>
              <a:rPr lang="es-ES" altLang="en-US" sz="1600" dirty="0" bmk="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altLang="en-US" sz="1600" dirty="0" err="1" bmk="">
                <a:solidFill>
                  <a:schemeClr val="tx1">
                    <a:lumMod val="50000"/>
                    <a:lumOff val="50000"/>
                  </a:schemeClr>
                </a:solidFill>
              </a:rPr>
              <a:t>Canvas</a:t>
            </a:r>
            <a:r>
              <a:rPr lang="es-ES" altLang="en-US" sz="1600" dirty="0" bmk="">
                <a:solidFill>
                  <a:schemeClr val="tx1">
                    <a:lumMod val="50000"/>
                    <a:lumOff val="50000"/>
                  </a:schemeClr>
                </a:solidFill>
              </a:rPr>
              <a:t> (30 min)</a:t>
            </a:r>
            <a:endParaRPr lang="en-US" alt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Diseña un modelo de negocios que supla al menos 2 de las necesidades identificadas. Usa el siguiente lienzo</a:t>
            </a:r>
            <a:r>
              <a:rPr kumimoji="0" lang="es-E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:</a:t>
            </a:r>
            <a:endParaRPr kumimoji="0" lang="es-E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853753"/>
              </p:ext>
            </p:extLst>
          </p:nvPr>
        </p:nvGraphicFramePr>
        <p:xfrm>
          <a:off x="443947" y="3197713"/>
          <a:ext cx="8596312" cy="1068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2589560722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6144470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5. FUENTES DE INGRESOS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6. RECURSOS CLAVE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649294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¿Cómo ganas dinero?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Precio, suscripción, publicidad, </a:t>
                      </a:r>
                      <a:r>
                        <a:rPr lang="es-ES" sz="1200" dirty="0" err="1">
                          <a:effectLst/>
                        </a:rPr>
                        <a:t>freemium</a:t>
                      </a:r>
                      <a:r>
                        <a:rPr lang="es-ES" sz="1200" dirty="0">
                          <a:effectLst/>
                        </a:rPr>
                        <a:t>, ventas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¿Cuánto pagan?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¿Qué activos necesitas?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Humanos, físicos, intelectuales, financieros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135852787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837177"/>
              </p:ext>
            </p:extLst>
          </p:nvPr>
        </p:nvGraphicFramePr>
        <p:xfrm>
          <a:off x="443947" y="4510943"/>
          <a:ext cx="8596312" cy="872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1225162527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1862437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7. ACTIVIDADES CLAVE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8. SOCIOS CLAVE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051991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- ¿Qué debes hacer?</a:t>
                      </a:r>
                      <a:br>
                        <a:rPr lang="es-ES" sz="1200">
                          <a:effectLst/>
                        </a:rPr>
                      </a:br>
                      <a:r>
                        <a:rPr lang="es-ES" sz="1200">
                          <a:effectLst/>
                        </a:rPr>
                        <a:t>- Producción, plataforma, resolución de problemas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¿Quiénes te ayudan?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Proveedores, universidades, empresas, desarrolladores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591785216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66483"/>
              </p:ext>
            </p:extLst>
          </p:nvPr>
        </p:nvGraphicFramePr>
        <p:xfrm>
          <a:off x="443946" y="5628466"/>
          <a:ext cx="8596312" cy="872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6312">
                  <a:extLst>
                    <a:ext uri="{9D8B030D-6E8A-4147-A177-3AD203B41FA5}">
                      <a16:colId xmlns:a16="http://schemas.microsoft.com/office/drawing/2014/main" val="29172825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9. ESTRUCTURA DE COSTOS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391198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¿Cuáles son tus costos principales?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- Fijos, variables, tecnología, personal, marketing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638196880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A420EA20-9407-61BC-F4FB-921239F503DE}"/>
              </a:ext>
            </a:extLst>
          </p:cNvPr>
          <p:cNvSpPr txBox="1"/>
          <p:nvPr/>
        </p:nvSpPr>
        <p:spPr>
          <a:xfrm>
            <a:off x="9423918" y="1194318"/>
            <a:ext cx="2603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rgbClr val="FF0000"/>
                </a:solidFill>
              </a:rPr>
              <a:t>PARA PROXIMA CLASE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ENTREGAR SOLAMENTE 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-SEGMENTOS DE CLIENTES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-PROPUESTA DE VALOR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-FUENTES DE INGRESOS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-RECURSOS CLAVE</a:t>
            </a:r>
          </a:p>
        </p:txBody>
      </p:sp>
    </p:spTree>
    <p:extLst>
      <p:ext uri="{BB962C8B-B14F-4D97-AF65-F5344CB8AC3E}">
        <p14:creationId xmlns:p14="http://schemas.microsoft.com/office/powerpoint/2010/main" val="416076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9338" y="147439"/>
            <a:ext cx="11153553" cy="6425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Preguntas guía por bloque: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Segmentos de clientes: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¿Estudiantes de ingeniería de primer año, avanzados, de todas las especialidades?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¿De qué universidad? ¿Presenciales o remotos?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¿Cuántos estudiantes alcanzan?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Propuesta de valor (EL CORAZÓN):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problema específico resuelves de tu lista de necesidades?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¿Por qué tu solución es mejor que las alternativas actuales?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beneficios concretos ofrecen (ahorro de tiempo, dinero, mejor notas)?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Canales: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n-U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¿Instagram, </a:t>
            </a:r>
            <a:r>
              <a:rPr lang="en-U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TikTok</a:t>
            </a:r>
            <a:r>
              <a:rPr lang="en-U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WhatsApp, </a:t>
            </a:r>
            <a:r>
              <a:rPr lang="en-U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página</a:t>
            </a:r>
            <a:r>
              <a:rPr lang="en-U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web, app?</a:t>
            </a: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¿Vas a la universidad a promoverlo?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¿Trabajas con centros de estudiantes?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693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4642" y="170461"/>
            <a:ext cx="9399181" cy="6037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Relaciones con clientes: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¿Atención personalizada o automatizada?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¿Vas a crear comunidad (</a:t>
            </a:r>
            <a:r>
              <a:rPr lang="es-E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Discord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grupo de WhatsApp)?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¿Vas a ofrecer soporte 24/7?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5. Fuentes de ingresos: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¿Suscripción mensual?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¿Pago por servicio?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¿Gratis con publicidad?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¿Modelo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freemium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(básico gratis, 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premium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pago)?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6. Recursos clave: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necesitas para empezar? (</a:t>
            </a:r>
            <a:r>
              <a:rPr lang="es-E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</a:t>
            </a: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desarrollador, profesores tutores, plataforma)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¿Cuánto capital inicial requerís?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65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3385" y="602033"/>
            <a:ext cx="8094921" cy="4544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7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Actividades clave: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harás día a día? (</a:t>
            </a:r>
            <a:r>
              <a:rPr lang="es-E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crear contenido, tutorías, desarrollo de software)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es lo más importante que </a:t>
            </a:r>
            <a:r>
              <a:rPr lang="es-E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hacés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 Socios clave: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¿Universidades? ¿Empresas de ingeniería? ¿Profesores? ¿Estudiantes influyentes?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¿Qué pueden aportar ellos y qué les das a cambio?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1050"/>
              </a:spcAf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9. Estructura de costos: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Estimá</a:t>
            </a: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tus costos principales (tecnología, personal, marketing, espacio físico)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spcBef>
                <a:spcPts val="525"/>
              </a:spcBef>
              <a:spcAft>
                <a:spcPts val="525"/>
              </a:spcAft>
              <a:buFont typeface="Symbol" panose="05050102010706020507" pitchFamily="18" charset="2"/>
              <a:buChar char=""/>
              <a:tabLst>
                <a:tab pos="571500" algn="l"/>
              </a:tabLst>
            </a:pPr>
            <a:r>
              <a:rPr lang="es-ES" sz="1600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¿Son fijos o variables?</a:t>
            </a:r>
            <a:endParaRPr lang="en-US" sz="1600" strike="sngStrik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168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1009</Words>
  <Application>Microsoft Office PowerPoint</Application>
  <PresentationFormat>Panorámica</PresentationFormat>
  <Paragraphs>114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Symbol</vt:lpstr>
      <vt:lpstr>Trebuchet MS</vt:lpstr>
      <vt:lpstr>Wingdings 3</vt:lpstr>
      <vt:lpstr>Faceta</vt:lpstr>
      <vt:lpstr>Imagen de mapa de bits</vt:lpstr>
      <vt:lpstr>Plan de negocios  repaso y ejercitación</vt:lpstr>
      <vt:lpstr>       Canvas</vt:lpstr>
      <vt:lpstr>Ejercicio Práctico: Business Model Canvas para Estudiantes de Ingeniería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negocios  repaso y ejercitación</dc:title>
  <dc:creator>Familia-pc</dc:creator>
  <cp:lastModifiedBy>Usuario</cp:lastModifiedBy>
  <cp:revision>5</cp:revision>
  <dcterms:created xsi:type="dcterms:W3CDTF">2026-05-18T03:43:33Z</dcterms:created>
  <dcterms:modified xsi:type="dcterms:W3CDTF">2026-05-20T21:38:08Z</dcterms:modified>
</cp:coreProperties>
</file>