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Urbanist Medium" panose="020B0604020202020204" charset="0"/>
      <p:regular r:id="rId15"/>
      <p:bold r:id="rId16"/>
      <p:italic r:id="rId17"/>
      <p:boldItalic r:id="rId18"/>
    </p:embeddedFont>
    <p:embeddedFont>
      <p:font typeface="Urbanist" panose="020B0604020202020204" charset="0"/>
      <p:regular r:id="rId19"/>
      <p:bold r:id="rId20"/>
      <p:italic r:id="rId21"/>
      <p:boldItalic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161845-F39F-4AEB-99EE-5E7DFFC7F843}">
  <a:tblStyle styleId="{CC161845-F39F-4AEB-99EE-5E7DFFC7F84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702750" y="684286"/>
            <a:ext cx="5190600" cy="325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err="1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Ciberseguridad</a:t>
            </a:r>
            <a:r>
              <a:rPr lang="en-US" sz="4800" b="1" i="0" u="none" strike="noStrike" cap="none" dirty="0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: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u="none" strike="noStrike" cap="none" dirty="0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4800" b="1" i="0" u="none" strike="noStrike" cap="none" dirty="0" err="1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Lecciones</a:t>
            </a:r>
            <a:r>
              <a:rPr lang="en-US" sz="4800" b="1" i="0" u="none" strike="noStrike" cap="none" dirty="0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 del Caso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u="none" strike="noStrike" cap="none" dirty="0">
                <a:solidFill>
                  <a:srgbClr val="0EA5E9"/>
                </a:solidFill>
                <a:latin typeface="Urbanist"/>
                <a:ea typeface="Urbanist"/>
                <a:cs typeface="Urbanist"/>
                <a:sym typeface="Urbanist"/>
              </a:rPr>
              <a:t>Banco Patagonia</a:t>
            </a:r>
            <a:endParaRPr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826312" y="4583673"/>
            <a:ext cx="4943475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Entendiendo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riesgos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protegiendo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nuestra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identidad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 digital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 un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mundo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interconectado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l="25612" t="-1461"/>
          <a:stretch/>
        </p:blipFill>
        <p:spPr>
          <a:xfrm>
            <a:off x="6262200" y="-1"/>
            <a:ext cx="5929800" cy="34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2200" y="3429001"/>
            <a:ext cx="5929800" cy="34426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7;p13">
            <a:extLst>
              <a:ext uri="{FF2B5EF4-FFF2-40B4-BE49-F238E27FC236}">
                <a16:creationId xmlns:a16="http://schemas.microsoft.com/office/drawing/2014/main" id="{1BC2BB4A-B138-D584-88EF-566132E8769C}"/>
              </a:ext>
            </a:extLst>
          </p:cNvPr>
          <p:cNvSpPr txBox="1"/>
          <p:nvPr/>
        </p:nvSpPr>
        <p:spPr>
          <a:xfrm>
            <a:off x="2807251" y="5969229"/>
            <a:ext cx="1364700" cy="40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GRUPO 10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368897"/>
            <a:ext cx="3422600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4625" y="2368897"/>
            <a:ext cx="3422600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88225" y="2368897"/>
            <a:ext cx="3422600" cy="391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261675" y="1504349"/>
            <a:ext cx="11668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La </a:t>
            </a:r>
            <a:r>
              <a:rPr lang="en-US" sz="180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ciberseguridad</a:t>
            </a:r>
            <a:r>
              <a:rPr lang="en-US" sz="180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es la </a:t>
            </a:r>
            <a:r>
              <a:rPr lang="en-US" sz="180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protección</a:t>
            </a:r>
            <a:r>
              <a:rPr lang="en-US" sz="180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integral de </a:t>
            </a:r>
            <a:r>
              <a:rPr lang="en-US" sz="180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sistemas</a:t>
            </a:r>
            <a:r>
              <a:rPr lang="en-US" sz="180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, redes y </a:t>
            </a:r>
            <a:r>
              <a:rPr lang="en-US" sz="180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datos</a:t>
            </a:r>
            <a:r>
              <a:rPr lang="en-US" sz="180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frente</a:t>
            </a:r>
            <a:r>
              <a:rPr lang="en-US" sz="180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180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ataques</a:t>
            </a:r>
            <a:r>
              <a:rPr lang="en-US" sz="180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digitales</a:t>
            </a:r>
            <a:r>
              <a:rPr lang="en-US" sz="180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maliciosos</a:t>
            </a:r>
            <a:r>
              <a:rPr lang="en-US" sz="180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pic>
        <p:nvPicPr>
          <p:cNvPr id="100" name="Google Shape;100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6300" y="2759422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876300" y="3759547"/>
            <a:ext cx="212026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EA5E9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Confidencialidad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876300" y="4226272"/>
            <a:ext cx="28320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Garantiza que la información solo sea accesible para las personas autorizadas. </a:t>
            </a:r>
            <a:r>
              <a:rPr lang="en-US" sz="1500" b="1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Que nadie vea tus datos privados.</a:t>
            </a:r>
            <a:endParaRPr/>
          </a:p>
        </p:txBody>
      </p:sp>
      <p:pic>
        <p:nvPicPr>
          <p:cNvPr id="103" name="Google Shape;103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79900" y="2759422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4679900" y="3759547"/>
            <a:ext cx="1310163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EA5E9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Integridad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4679900" y="4226272"/>
            <a:ext cx="28320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Protege la exactitud y totalidad de la información y los métodos de procesamiento. </a:t>
            </a:r>
            <a:r>
              <a:rPr lang="en-US" sz="1500" b="1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Que nadie altere o cambie tus datos.</a:t>
            </a:r>
            <a:endParaRPr/>
          </a:p>
        </p:txBody>
      </p:sp>
      <p:pic>
        <p:nvPicPr>
          <p:cNvPr id="106" name="Google Shape;106;p14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83500" y="2759422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8483500" y="3759547"/>
            <a:ext cx="176022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EA5E9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Disponibilidad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8483500" y="4226272"/>
            <a:ext cx="28320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Asegura que los usuarios autorizados tengan acceso a los datos y recursos cuando lo requieran. </a:t>
            </a:r>
            <a:r>
              <a:rPr lang="en-US" sz="1500" b="1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Que puedas usarlos siempre.</a:t>
            </a:r>
            <a:endParaRPr/>
          </a:p>
        </p:txBody>
      </p:sp>
      <p:pic>
        <p:nvPicPr>
          <p:cNvPr id="109" name="Google Shape;109;p14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1550" y="2911822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32300" y="291182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635900" y="2911822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/>
        </p:nvSpPr>
        <p:spPr>
          <a:xfrm>
            <a:off x="581025" y="574476"/>
            <a:ext cx="1158144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La Tríada de la Seguridad (CIA)</a:t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581025" y="1222176"/>
            <a:ext cx="11029950" cy="1905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4536727"/>
            <a:ext cx="5229225" cy="133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031652"/>
            <a:ext cx="52292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581025" y="1490227"/>
            <a:ext cx="549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EA5E9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Vulnerabilidad Crítica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581025" y="2101977"/>
            <a:ext cx="52293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El banco detectó una falla grave en la aplicación móvil que permitía la </a:t>
            </a:r>
            <a:r>
              <a:rPr lang="en-US" sz="1500" b="1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intercepción de datos en tiempo real</a:t>
            </a: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durante la sesión activa del usuario.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581025" y="3319350"/>
            <a:ext cx="52293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El riesgo no era que adivinaran una clave, sino que la leyeran en el instante exacto en que el usuario interactuaba con el sistema.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809625" y="4727227"/>
            <a:ext cx="4810125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CA5A5"/>
                </a:solidFill>
                <a:latin typeface="Lato"/>
                <a:ea typeface="Lato"/>
                <a:cs typeface="Lato"/>
                <a:sym typeface="Lato"/>
              </a:rPr>
              <a:t>ALERTA OFICIAL: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809625" y="5235773"/>
            <a:ext cx="48101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"No ingresar a la App hasta nuevo aviso"</a:t>
            </a:r>
            <a:endParaRPr/>
          </a:p>
        </p:txBody>
      </p:sp>
      <p:pic>
        <p:nvPicPr>
          <p:cNvPr id="126" name="Google Shape;126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91275" y="3014590"/>
            <a:ext cx="521017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/>
          <p:nvPr/>
        </p:nvSpPr>
        <p:spPr>
          <a:xfrm>
            <a:off x="581025" y="581025"/>
            <a:ext cx="1158144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El Incidente: Marzo 2026</a:t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581025" y="1228725"/>
            <a:ext cx="11029950" cy="1905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90900" y="306763"/>
            <a:ext cx="5010918" cy="273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1995487"/>
            <a:ext cx="3422600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4625" y="1995487"/>
            <a:ext cx="3422600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88225" y="1995487"/>
            <a:ext cx="3422600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6300" y="2386012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/>
        </p:nvSpPr>
        <p:spPr>
          <a:xfrm>
            <a:off x="876300" y="3386137"/>
            <a:ext cx="238029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8FAFC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Phishing / Smishing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876300" y="3852862"/>
            <a:ext cx="28320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Correos electrónicos o mensajes SMS falsos diseñados para engañarte y que reveles contraseñas o datos financieros sensibles simulando ser el banco.</a:t>
            </a:r>
            <a:endParaRPr/>
          </a:p>
        </p:txBody>
      </p:sp>
      <p:pic>
        <p:nvPicPr>
          <p:cNvPr id="141" name="Google Shape;141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79900" y="2386012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 txBox="1"/>
          <p:nvPr/>
        </p:nvSpPr>
        <p:spPr>
          <a:xfrm>
            <a:off x="4679900" y="3386137"/>
            <a:ext cx="254031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8FAFC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Malware &amp; Spyware</a:t>
            </a: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4679900" y="3852862"/>
            <a:ext cx="28320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Software malicioso que se instala oculto en tu dispositivo para registrar pulsaciones de teclado, robar credenciales o grabar tu pantalla.</a:t>
            </a:r>
            <a:endParaRPr/>
          </a:p>
        </p:txBody>
      </p:sp>
      <p:pic>
        <p:nvPicPr>
          <p:cNvPr id="144" name="Google Shape;144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83500" y="2386012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 txBox="1"/>
          <p:nvPr/>
        </p:nvSpPr>
        <p:spPr>
          <a:xfrm>
            <a:off x="8483500" y="3386137"/>
            <a:ext cx="24003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8FAFC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Man-in-the-Middle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8483500" y="3852862"/>
            <a:ext cx="28320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Como si pusieran un micrófono en tu conversación con el banco. El atacante intercepta y lee la comunicación entre tu dispositivo y los servidores.</a:t>
            </a:r>
            <a:endParaRPr/>
          </a:p>
        </p:txBody>
      </p:sp>
      <p:pic>
        <p:nvPicPr>
          <p:cNvPr id="147" name="Google Shape;147;p16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28700" y="253841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32300" y="253841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578750" y="2538412"/>
            <a:ext cx="5715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 txBox="1"/>
          <p:nvPr/>
        </p:nvSpPr>
        <p:spPr>
          <a:xfrm>
            <a:off x="581025" y="581025"/>
            <a:ext cx="1158144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Vectores de Ataque Comunes</a:t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581025" y="1228725"/>
            <a:ext cx="11029950" cy="1905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/>
          <p:nvPr/>
        </p:nvSpPr>
        <p:spPr>
          <a:xfrm>
            <a:off x="1333500" y="1149846"/>
            <a:ext cx="9525000" cy="1630560"/>
          </a:xfrm>
          <a:prstGeom prst="roundRect">
            <a:avLst>
              <a:gd name="adj" fmla="val 7009"/>
            </a:avLst>
          </a:prstGeom>
          <a:solidFill>
            <a:srgbClr val="1E293B"/>
          </a:solidFill>
          <a:ln w="9525" cap="flat" cmpd="sng">
            <a:solidFill>
              <a:srgbClr val="3341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2095500" y="1387971"/>
            <a:ext cx="8477250" cy="115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Falla de Código</a:t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1333500" y="3018532"/>
            <a:ext cx="9525000" cy="1630560"/>
          </a:xfrm>
          <a:prstGeom prst="roundRect">
            <a:avLst>
              <a:gd name="adj" fmla="val 7009"/>
            </a:avLst>
          </a:prstGeom>
          <a:solidFill>
            <a:srgbClr val="1E293B"/>
          </a:solidFill>
          <a:ln w="9525" cap="flat" cmpd="sng">
            <a:solidFill>
              <a:srgbClr val="3341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2095500" y="3256657"/>
            <a:ext cx="8477250" cy="115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Falta de Cifrado (End-to-End)</a:t>
            </a:r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1333500" y="4887217"/>
            <a:ext cx="9525000" cy="1630560"/>
          </a:xfrm>
          <a:prstGeom prst="roundRect">
            <a:avLst>
              <a:gd name="adj" fmla="val 7009"/>
            </a:avLst>
          </a:prstGeom>
          <a:solidFill>
            <a:srgbClr val="1E293B"/>
          </a:solidFill>
          <a:ln w="9525" cap="flat" cmpd="sng">
            <a:solidFill>
              <a:srgbClr val="3341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2095500" y="5125342"/>
            <a:ext cx="8477250" cy="115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La solución: El Parche de Seguridad</a:t>
            </a: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1333500" y="2770882"/>
            <a:ext cx="9525000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2105025" y="1780282"/>
            <a:ext cx="8458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Errores estructurales en la programación de la App que generan brechas de seguridad explotables por atacantes externos.</a:t>
            </a: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1333500" y="4639567"/>
            <a:ext cx="9525000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2105025" y="3648967"/>
            <a:ext cx="8458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Datos confidenciales que viajan en la red sin "protección" o "candado", permitiendo que cualquier interceptor lea la información en texto plano.</a:t>
            </a: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1333500" y="6508253"/>
            <a:ext cx="9525000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2105025" y="5517653"/>
            <a:ext cx="8458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Cuando un banco dice "no entren", están aplicando una solución urgente. Es como cerrar una calle por un pozo; hasta que no se actualiza el código, operar es riesgoso.</a:t>
            </a:r>
            <a:endParaRPr/>
          </a:p>
        </p:txBody>
      </p:sp>
      <p:pic>
        <p:nvPicPr>
          <p:cNvPr id="169" name="Google Shape;169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1150" y="1392733"/>
            <a:ext cx="33337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1150" y="3261419"/>
            <a:ext cx="2381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1150" y="5130105"/>
            <a:ext cx="333375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7"/>
          <p:cNvSpPr txBox="1"/>
          <p:nvPr/>
        </p:nvSpPr>
        <p:spPr>
          <a:xfrm>
            <a:off x="581025" y="102096"/>
            <a:ext cx="1158144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Anatomía de la Vulnerabilidad</a:t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581025" y="749796"/>
            <a:ext cx="11029950" cy="1905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052637"/>
            <a:ext cx="11029950" cy="43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/>
          <p:cNvSpPr txBox="1"/>
          <p:nvPr/>
        </p:nvSpPr>
        <p:spPr>
          <a:xfrm>
            <a:off x="2852737" y="1462087"/>
            <a:ext cx="64865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¿Qué experimenta el cliente cuando recibe el aviso de "No ingresar a su cuenta"?</a:t>
            </a:r>
            <a:endParaRPr/>
          </a:p>
        </p:txBody>
      </p:sp>
      <p:graphicFrame>
        <p:nvGraphicFramePr>
          <p:cNvPr id="181" name="Google Shape;181;p18"/>
          <p:cNvGraphicFramePr/>
          <p:nvPr/>
        </p:nvGraphicFramePr>
        <p:xfrm>
          <a:off x="590550" y="2062162"/>
          <a:ext cx="11010900" cy="4372000"/>
        </p:xfrm>
        <a:graphic>
          <a:graphicData uri="http://schemas.openxmlformats.org/drawingml/2006/table">
            <a:tbl>
              <a:tblPr firstRow="1" bandRow="1">
                <a:noFill/>
                <a:tableStyleId>{CC161845-F39F-4AEB-99EE-5E7DFFC7F843}</a:tableStyleId>
              </a:tblPr>
              <a:tblGrid>
                <a:gridCol w="330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3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EA5E9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¿Qué Piensa y Siente?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E2E8F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Miedo e incertidumbre.</a:t>
                      </a:r>
                      <a:r>
                        <a:rPr lang="en-US" sz="1500" b="0" i="0" u="none" strike="noStrike" cap="none">
                          <a:solidFill>
                            <a:srgbClr val="E2E8F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Piensa: </a:t>
                      </a:r>
                      <a:r>
                        <a:rPr lang="en-US" sz="1500" b="0" i="1" u="none" strike="noStrike" cap="none">
                          <a:solidFill>
                            <a:srgbClr val="E2E8F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"¿Perderé mis ahorros?"</a:t>
                      </a:r>
                      <a:r>
                        <a:rPr lang="en-US" sz="1500" b="0" i="0" u="none" strike="noStrike" cap="none">
                          <a:solidFill>
                            <a:srgbClr val="E2E8F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o </a:t>
                      </a:r>
                      <a:r>
                        <a:rPr lang="en-US" sz="1500" b="0" i="1" u="none" strike="noStrike" cap="none">
                          <a:solidFill>
                            <a:srgbClr val="E2E8F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"Mis datos personales ya están en manos de delincuentes."</a:t>
                      </a:r>
                      <a:r>
                        <a:rPr lang="en-US" sz="1500" b="0" i="0" u="none" strike="noStrike" cap="none">
                          <a:solidFill>
                            <a:srgbClr val="E2E8F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Siente desprotección total.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EA5E9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¿Qué Ve?</a:t>
                      </a:r>
                      <a:endParaRPr/>
                    </a:p>
                  </a:txBody>
                  <a:tcPr marL="447675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E2E8F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Avisos urgentes del banco, noticias alarmantes en portales digitales, y una ola de quejas o pánico en sus redes sociales.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3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EA5E9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¿Qué Dice y Hace?</a:t>
                      </a:r>
                      <a:endParaRPr/>
                    </a:p>
                  </a:txBody>
                  <a:tcPr marL="47625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E2E8F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Hace:</a:t>
                      </a:r>
                      <a:r>
                        <a:rPr lang="en-US" sz="1500" b="0" i="0" u="none" strike="noStrike" cap="none">
                          <a:solidFill>
                            <a:srgbClr val="E2E8F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Intenta comunicarse desesperadamente con soporte, desinstala la aplicación móvil. </a:t>
                      </a:r>
                      <a:r>
                        <a:rPr lang="en-US" sz="1500" b="1" i="0" u="none" strike="noStrike" cap="none">
                          <a:solidFill>
                            <a:srgbClr val="E2E8F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Dice:</a:t>
                      </a:r>
                      <a:r>
                        <a:rPr lang="en-US" sz="1500" b="0" i="0" u="none" strike="noStrike" cap="none">
                          <a:solidFill>
                            <a:srgbClr val="E2E8F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1500" b="0" i="1" u="none" strike="noStrike" cap="none">
                          <a:solidFill>
                            <a:srgbClr val="E2E8F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"Este banco no es seguro, voy a cambiar mi dinero."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EA5E9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¿Qué Oye?</a:t>
                      </a:r>
                      <a:endParaRPr/>
                    </a:p>
                  </a:txBody>
                  <a:tcPr marL="4191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E2E8F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Rumores de cuentas que han sido vaciadas, recomendaciones de amigos de no usar el teléfono para nada financiero.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2" name="Google Shape;182;p18"/>
          <p:cNvSpPr/>
          <p:nvPr/>
        </p:nvSpPr>
        <p:spPr>
          <a:xfrm>
            <a:off x="590550" y="3133725"/>
            <a:ext cx="3303240" cy="1905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3893790" y="3143250"/>
            <a:ext cx="7707659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590550" y="4229100"/>
            <a:ext cx="3303240" cy="1905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3893790" y="4238625"/>
            <a:ext cx="7707659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590550" y="5324475"/>
            <a:ext cx="3303240" cy="1905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3893790" y="5334000"/>
            <a:ext cx="7707659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2962" y="2171700"/>
            <a:ext cx="20955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0100" y="3324224"/>
            <a:ext cx="238125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950" y="4455318"/>
            <a:ext cx="2667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9612" y="5531643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8"/>
          <p:cNvSpPr txBox="1"/>
          <p:nvPr/>
        </p:nvSpPr>
        <p:spPr>
          <a:xfrm>
            <a:off x="581025" y="414337"/>
            <a:ext cx="1158144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Impacto en el Usuario: Mapa de Empatía</a:t>
            </a: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581025" y="1062037"/>
            <a:ext cx="11029950" cy="1905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9"/>
          <p:cNvSpPr/>
          <p:nvPr/>
        </p:nvSpPr>
        <p:spPr>
          <a:xfrm>
            <a:off x="1333500" y="1149846"/>
            <a:ext cx="9525000" cy="1630560"/>
          </a:xfrm>
          <a:prstGeom prst="roundRect">
            <a:avLst>
              <a:gd name="adj" fmla="val 7009"/>
            </a:avLst>
          </a:prstGeom>
          <a:solidFill>
            <a:srgbClr val="1E293B"/>
          </a:solidFill>
          <a:ln w="9525" cap="flat" cmpd="sng">
            <a:solidFill>
              <a:srgbClr val="3341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9"/>
          <p:cNvSpPr txBox="1"/>
          <p:nvPr/>
        </p:nvSpPr>
        <p:spPr>
          <a:xfrm>
            <a:off x="2095500" y="1387971"/>
            <a:ext cx="8477250" cy="115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Doble Factor de Autenticación (2FA)</a:t>
            </a:r>
            <a:endParaRPr/>
          </a:p>
        </p:txBody>
      </p:sp>
      <p:sp>
        <p:nvSpPr>
          <p:cNvPr id="204" name="Google Shape;204;p19"/>
          <p:cNvSpPr/>
          <p:nvPr/>
        </p:nvSpPr>
        <p:spPr>
          <a:xfrm>
            <a:off x="1333500" y="3018532"/>
            <a:ext cx="9525000" cy="1630560"/>
          </a:xfrm>
          <a:prstGeom prst="roundRect">
            <a:avLst>
              <a:gd name="adj" fmla="val 7009"/>
            </a:avLst>
          </a:prstGeom>
          <a:solidFill>
            <a:srgbClr val="1E293B"/>
          </a:solidFill>
          <a:ln w="9525" cap="flat" cmpd="sng">
            <a:solidFill>
              <a:srgbClr val="3341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2095500" y="3256657"/>
            <a:ext cx="8477250" cy="115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Uso estricto de Redes Seguras</a:t>
            </a:r>
            <a:endParaRPr/>
          </a:p>
        </p:txBody>
      </p:sp>
      <p:sp>
        <p:nvSpPr>
          <p:cNvPr id="206" name="Google Shape;206;p19"/>
          <p:cNvSpPr/>
          <p:nvPr/>
        </p:nvSpPr>
        <p:spPr>
          <a:xfrm>
            <a:off x="1333500" y="4887217"/>
            <a:ext cx="9525000" cy="1630560"/>
          </a:xfrm>
          <a:prstGeom prst="roundRect">
            <a:avLst>
              <a:gd name="adj" fmla="val 7009"/>
            </a:avLst>
          </a:prstGeom>
          <a:solidFill>
            <a:srgbClr val="1E293B"/>
          </a:solidFill>
          <a:ln w="9525" cap="flat" cmpd="sng">
            <a:solidFill>
              <a:srgbClr val="3341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9"/>
          <p:cNvSpPr txBox="1"/>
          <p:nvPr/>
        </p:nvSpPr>
        <p:spPr>
          <a:xfrm>
            <a:off x="2095500" y="5125342"/>
            <a:ext cx="8477250" cy="115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Higiene Digital</a:t>
            </a:r>
            <a:endParaRPr/>
          </a:p>
        </p:txBody>
      </p:sp>
      <p:sp>
        <p:nvSpPr>
          <p:cNvPr id="208" name="Google Shape;208;p19"/>
          <p:cNvSpPr/>
          <p:nvPr/>
        </p:nvSpPr>
        <p:spPr>
          <a:xfrm>
            <a:off x="1333500" y="2770882"/>
            <a:ext cx="9525000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>
            <a:off x="2105025" y="1780282"/>
            <a:ext cx="8458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El uso obligatorio de Token (App) o biometría. Añade una capa vital: aunque roben tu clave, no pueden acceder sin tu dispositivo físico.</a:t>
            </a:r>
            <a:endParaRPr/>
          </a:p>
        </p:txBody>
      </p:sp>
      <p:sp>
        <p:nvSpPr>
          <p:cNvPr id="210" name="Google Shape;210;p19"/>
          <p:cNvSpPr/>
          <p:nvPr/>
        </p:nvSpPr>
        <p:spPr>
          <a:xfrm>
            <a:off x="1333500" y="4639567"/>
            <a:ext cx="9525000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2105025" y="3648967"/>
            <a:ext cx="8458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Jamás utilizar redes Wi-Fi públicas (cafeterías, aeropuertos) para transacciones bancarias. Es preferible usar la conexión 4G/5G del celular.</a:t>
            </a:r>
            <a:endParaRPr/>
          </a:p>
        </p:txBody>
      </p:sp>
      <p:sp>
        <p:nvSpPr>
          <p:cNvPr id="212" name="Google Shape;212;p19"/>
          <p:cNvSpPr/>
          <p:nvPr/>
        </p:nvSpPr>
        <p:spPr>
          <a:xfrm>
            <a:off x="1333500" y="6508253"/>
            <a:ext cx="9525000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2105025" y="5517653"/>
            <a:ext cx="8458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Cambiar claves periódicamente, no repetir la misma clave en todos lados y mantener una desconfianza constante hacia links recibidos por WhatsApp o correo.</a:t>
            </a:r>
            <a:endParaRPr/>
          </a:p>
        </p:txBody>
      </p:sp>
      <p:pic>
        <p:nvPicPr>
          <p:cNvPr id="214" name="Google Shape;214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1150" y="1392733"/>
            <a:ext cx="2000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1150" y="3261419"/>
            <a:ext cx="33337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1150" y="5130105"/>
            <a:ext cx="304800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9"/>
          <p:cNvSpPr txBox="1"/>
          <p:nvPr/>
        </p:nvSpPr>
        <p:spPr>
          <a:xfrm>
            <a:off x="581025" y="102096"/>
            <a:ext cx="1158144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Nuestra Responsabilidad: Prevención Personal</a:t>
            </a:r>
            <a:endParaRPr/>
          </a:p>
        </p:txBody>
      </p:sp>
      <p:sp>
        <p:nvSpPr>
          <p:cNvPr id="218" name="Google Shape;218;p19"/>
          <p:cNvSpPr/>
          <p:nvPr/>
        </p:nvSpPr>
        <p:spPr>
          <a:xfrm>
            <a:off x="581025" y="749796"/>
            <a:ext cx="11029950" cy="1905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0"/>
          <p:cNvSpPr txBox="1"/>
          <p:nvPr/>
        </p:nvSpPr>
        <p:spPr>
          <a:xfrm>
            <a:off x="1884536" y="1639642"/>
            <a:ext cx="8422800" cy="3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0" b="0" i="0" u="none" strike="noStrike" cap="none">
                <a:solidFill>
                  <a:srgbClr val="F8FAFC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La seguridad absoluta no existe en el mundo digital, pero la prevención sí. El eslabón más débil siempre será el humano; estar informados es nuestra mejor defensa.</a:t>
            </a:r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4175600" y="409492"/>
            <a:ext cx="41244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i="1" u="none" strike="noStrike" cap="none">
                <a:solidFill>
                  <a:srgbClr val="10B981"/>
                </a:solidFill>
                <a:latin typeface="Lato"/>
                <a:ea typeface="Lato"/>
                <a:cs typeface="Lato"/>
                <a:sym typeface="Lato"/>
              </a:rPr>
              <a:t>CONCLUSIÓN</a:t>
            </a:r>
            <a:endParaRPr sz="2700"/>
          </a:p>
        </p:txBody>
      </p:sp>
      <p:sp>
        <p:nvSpPr>
          <p:cNvPr id="226" name="Google Shape;226;p20"/>
          <p:cNvSpPr txBox="1"/>
          <p:nvPr/>
        </p:nvSpPr>
        <p:spPr>
          <a:xfrm>
            <a:off x="4416450" y="5851075"/>
            <a:ext cx="33591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Gracias por su atención</a:t>
            </a:r>
            <a:r>
              <a:rPr lang="en-US" sz="13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227" name="Google Shape;227;p20"/>
          <p:cNvSpPr txBox="1"/>
          <p:nvPr/>
        </p:nvSpPr>
        <p:spPr>
          <a:xfrm>
            <a:off x="1217711" y="1067692"/>
            <a:ext cx="304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0EA5E9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"</a:t>
            </a:r>
            <a:endParaRPr/>
          </a:p>
        </p:txBody>
      </p:sp>
      <p:sp>
        <p:nvSpPr>
          <p:cNvPr id="228" name="Google Shape;228;p20"/>
          <p:cNvSpPr txBox="1"/>
          <p:nvPr/>
        </p:nvSpPr>
        <p:spPr>
          <a:xfrm>
            <a:off x="10669340" y="3972817"/>
            <a:ext cx="304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0EA5E9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"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639</Words>
  <Application>Microsoft Office PowerPoint</Application>
  <PresentationFormat>Panorámica</PresentationFormat>
  <Paragraphs>53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Calibri</vt:lpstr>
      <vt:lpstr>Urbanist Medium</vt:lpstr>
      <vt:lpstr>Urbanist</vt:lpstr>
      <vt:lpstr>Arial</vt:lpstr>
      <vt:lpstr>Lato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Familia-pc</dc:creator>
  <cp:lastModifiedBy>Familia-pc</cp:lastModifiedBy>
  <cp:revision>6</cp:revision>
  <dcterms:modified xsi:type="dcterms:W3CDTF">2026-04-15T00:43:44Z</dcterms:modified>
</cp:coreProperties>
</file>