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Open Sans" panose="020B0604020202020204" charset="0"/>
      <p:regular r:id="rId14"/>
    </p:embeddedFont>
    <p:embeddedFont>
      <p:font typeface="Gotham Heavy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otham Italics" panose="020B0604020202020204" charset="0"/>
      <p:regular r:id="rId20"/>
    </p:embeddedFont>
    <p:embeddedFont>
      <p:font typeface="Gotham" panose="020B0604020202020204" charset="0"/>
      <p:regular r:id="rId21"/>
    </p:embeddedFont>
    <p:embeddedFont>
      <p:font typeface="Open Sans Bold" panose="020B0604020202020204" charset="0"/>
      <p:regular r:id="rId22"/>
    </p:embeddedFont>
    <p:embeddedFont>
      <p:font typeface="Gotham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15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14425" y="6977129"/>
            <a:ext cx="0" cy="1024509"/>
          </a:xfrm>
          <a:prstGeom prst="line">
            <a:avLst/>
          </a:prstGeom>
          <a:ln w="171450" cap="flat">
            <a:solidFill>
              <a:srgbClr val="53C28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38225" y="2477851"/>
            <a:ext cx="538045" cy="513588"/>
          </a:xfrm>
          <a:custGeom>
            <a:avLst/>
            <a:gdLst/>
            <a:ahLst/>
            <a:cxnLst/>
            <a:rect l="l" t="t" r="r" b="b"/>
            <a:pathLst>
              <a:path w="538045" h="513588">
                <a:moveTo>
                  <a:pt x="0" y="0"/>
                </a:moveTo>
                <a:lnTo>
                  <a:pt x="538045" y="0"/>
                </a:lnTo>
                <a:lnTo>
                  <a:pt x="538045" y="513588"/>
                </a:lnTo>
                <a:lnTo>
                  <a:pt x="0" y="513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43179" y="1028700"/>
            <a:ext cx="7616121" cy="8229600"/>
          </a:xfrm>
          <a:custGeom>
            <a:avLst/>
            <a:gdLst/>
            <a:ahLst/>
            <a:cxnLst/>
            <a:rect l="l" t="t" r="r" b="b"/>
            <a:pathLst>
              <a:path w="7616121" h="8229600">
                <a:moveTo>
                  <a:pt x="0" y="0"/>
                </a:moveTo>
                <a:lnTo>
                  <a:pt x="7616121" y="0"/>
                </a:lnTo>
                <a:lnTo>
                  <a:pt x="7616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453442"/>
            <a:ext cx="8115300" cy="312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1"/>
              </a:lnSpc>
            </a:pPr>
            <a:r>
              <a:rPr lang="en-US" sz="7459" b="1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Closer de ventas digitales en las redes sociales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90069" y="7662929"/>
            <a:ext cx="7023435" cy="33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8"/>
              </a:lnSpc>
            </a:pPr>
            <a:r>
              <a:rPr lang="en-US" sz="24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Graziotin - Flores - Guareschi - Villalba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0825" y="2408775"/>
            <a:ext cx="3851939" cy="661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3"/>
              </a:lnSpc>
            </a:pPr>
            <a:r>
              <a:rPr lang="en-US" sz="235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COMERCIALIZACIÓN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18062" y="1768251"/>
            <a:ext cx="8025969" cy="11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Conclusión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18062" y="3227576"/>
            <a:ext cx="13923318" cy="21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5"/>
              </a:lnSpc>
            </a:pPr>
            <a:r>
              <a:rPr lang="en-US" sz="3214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Es importante conocer de la existencia de de estas opciones de herramientas nuevas de comercialización como futuros miembros de una empresa, y saber discernir cuándo es una buena alternativa y cuándo no.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869380" y="8897290"/>
            <a:ext cx="9144000" cy="80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95"/>
              </a:lnSpc>
              <a:spcBef>
                <a:spcPct val="0"/>
              </a:spcBef>
            </a:pPr>
            <a:r>
              <a:rPr lang="en-US" sz="59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Muchas gracias!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930042"/>
            <a:ext cx="6023218" cy="6356958"/>
          </a:xfrm>
          <a:custGeom>
            <a:avLst/>
            <a:gdLst/>
            <a:ahLst/>
            <a:cxnLst/>
            <a:rect l="l" t="t" r="r" b="b"/>
            <a:pathLst>
              <a:path w="6023218" h="6356958">
                <a:moveTo>
                  <a:pt x="0" y="0"/>
                </a:moveTo>
                <a:lnTo>
                  <a:pt x="6023218" y="0"/>
                </a:lnTo>
                <a:lnTo>
                  <a:pt x="60232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52172" y="1895475"/>
            <a:ext cx="14307128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Actividad en grupo:</a:t>
            </a:r>
          </a:p>
          <a:p>
            <a:pPr algn="ctr">
              <a:lnSpc>
                <a:spcPts val="8400"/>
              </a:lnSpc>
            </a:pPr>
            <a:r>
              <a:rPr lang="en-US" sz="80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El ring de las objeciones</a:t>
            </a:r>
          </a:p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endParaRPr lang="en-US" sz="8000" b="1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375387" y="4790750"/>
            <a:ext cx="10627540" cy="264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Colocarse en grupos y dividirlo en:</a:t>
            </a:r>
          </a:p>
          <a:p>
            <a:pPr marL="820417" lvl="1" indent="-410209" algn="l">
              <a:lnSpc>
                <a:spcPts val="5319"/>
              </a:lnSpc>
              <a:buFont typeface="Arial"/>
              <a:buChar char="•"/>
            </a:pPr>
            <a:r>
              <a:rPr lang="en-US" sz="37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Leads: </a:t>
            </a:r>
            <a:r>
              <a:rPr lang="en-US" sz="3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Presentan el caso y la barrera</a:t>
            </a:r>
          </a:p>
          <a:p>
            <a:pPr marL="820417" lvl="1" indent="-410209" algn="l">
              <a:lnSpc>
                <a:spcPts val="5319"/>
              </a:lnSpc>
              <a:buFont typeface="Arial"/>
              <a:buChar char="•"/>
            </a:pPr>
            <a:r>
              <a:rPr lang="en-US" sz="37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Closer: </a:t>
            </a:r>
            <a:r>
              <a:rPr lang="en-US" sz="3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Encargado de resolver y cerrar la venta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1235" y="1330997"/>
            <a:ext cx="5833244" cy="3606006"/>
          </a:xfrm>
          <a:custGeom>
            <a:avLst/>
            <a:gdLst/>
            <a:ahLst/>
            <a:cxnLst/>
            <a:rect l="l" t="t" r="r" b="b"/>
            <a:pathLst>
              <a:path w="5833244" h="3606006">
                <a:moveTo>
                  <a:pt x="0" y="0"/>
                </a:moveTo>
                <a:lnTo>
                  <a:pt x="5833244" y="0"/>
                </a:lnTo>
                <a:lnTo>
                  <a:pt x="5833244" y="3606005"/>
                </a:lnTo>
                <a:lnTo>
                  <a:pt x="0" y="3606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8814" y="1520715"/>
            <a:ext cx="5399956" cy="3317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6"/>
              </a:lnSpc>
            </a:pPr>
            <a:r>
              <a:rPr lang="en-US" sz="30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A- Máster en IA aplicada </a:t>
            </a:r>
          </a:p>
          <a:p>
            <a:pPr algn="ctr">
              <a:lnSpc>
                <a:spcPts val="4866"/>
              </a:lnSpc>
            </a:pPr>
            <a:r>
              <a:rPr lang="en-US" sz="30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(1500 USD)</a:t>
            </a:r>
          </a:p>
          <a:p>
            <a:pPr algn="ctr">
              <a:lnSpc>
                <a:spcPts val="3925"/>
              </a:lnSpc>
            </a:pPr>
            <a:r>
              <a:rPr lang="en-US" sz="25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Objeción del cliente</a:t>
            </a:r>
            <a:r>
              <a:rPr lang="en-US" sz="25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"El programa se ve bien, pero 1500 USD es lo que ahorro en todo un año"</a:t>
            </a:r>
          </a:p>
          <a:p>
            <a:pPr algn="ctr">
              <a:lnSpc>
                <a:spcPts val="5131"/>
              </a:lnSpc>
            </a:pPr>
            <a:endParaRPr lang="en-US" sz="250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200245" y="1295370"/>
            <a:ext cx="5890876" cy="3641632"/>
          </a:xfrm>
          <a:custGeom>
            <a:avLst/>
            <a:gdLst/>
            <a:ahLst/>
            <a:cxnLst/>
            <a:rect l="l" t="t" r="r" b="b"/>
            <a:pathLst>
              <a:path w="5890876" h="3641632">
                <a:moveTo>
                  <a:pt x="0" y="0"/>
                </a:moveTo>
                <a:lnTo>
                  <a:pt x="5890876" y="0"/>
                </a:lnTo>
                <a:lnTo>
                  <a:pt x="5890876" y="3641632"/>
                </a:lnTo>
                <a:lnTo>
                  <a:pt x="0" y="3641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43521" y="1330997"/>
            <a:ext cx="5833244" cy="3606006"/>
          </a:xfrm>
          <a:custGeom>
            <a:avLst/>
            <a:gdLst/>
            <a:ahLst/>
            <a:cxnLst/>
            <a:rect l="l" t="t" r="r" b="b"/>
            <a:pathLst>
              <a:path w="5833244" h="3606006">
                <a:moveTo>
                  <a:pt x="0" y="0"/>
                </a:moveTo>
                <a:lnTo>
                  <a:pt x="5833244" y="0"/>
                </a:lnTo>
                <a:lnTo>
                  <a:pt x="5833244" y="3606005"/>
                </a:lnTo>
                <a:lnTo>
                  <a:pt x="0" y="3606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391739" y="1380363"/>
            <a:ext cx="5399956" cy="376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0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B- Software CRM para Pymes</a:t>
            </a:r>
          </a:p>
          <a:p>
            <a:pPr algn="ctr">
              <a:lnSpc>
                <a:spcPts val="4056"/>
              </a:lnSpc>
            </a:pPr>
            <a:r>
              <a:rPr lang="en-US" sz="26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Objeción del cliente</a:t>
            </a:r>
            <a:r>
              <a:rPr lang="en-US" sz="2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" Yo soy el gerente, pero mi socio es el que firma los cheques y no está convencido"</a:t>
            </a:r>
          </a:p>
          <a:p>
            <a:pPr algn="ctr">
              <a:lnSpc>
                <a:spcPts val="4368"/>
              </a:lnSpc>
            </a:pPr>
            <a:endParaRPr lang="en-US" sz="260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11235" y="5385625"/>
            <a:ext cx="5833244" cy="3606006"/>
          </a:xfrm>
          <a:custGeom>
            <a:avLst/>
            <a:gdLst/>
            <a:ahLst/>
            <a:cxnLst/>
            <a:rect l="l" t="t" r="r" b="b"/>
            <a:pathLst>
              <a:path w="5833244" h="3606006">
                <a:moveTo>
                  <a:pt x="0" y="0"/>
                </a:moveTo>
                <a:lnTo>
                  <a:pt x="5833244" y="0"/>
                </a:lnTo>
                <a:lnTo>
                  <a:pt x="5833244" y="3606005"/>
                </a:lnTo>
                <a:lnTo>
                  <a:pt x="0" y="3606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27378" y="5385625"/>
            <a:ext cx="5833244" cy="3606006"/>
          </a:xfrm>
          <a:custGeom>
            <a:avLst/>
            <a:gdLst/>
            <a:ahLst/>
            <a:cxnLst/>
            <a:rect l="l" t="t" r="r" b="b"/>
            <a:pathLst>
              <a:path w="5833244" h="3606006">
                <a:moveTo>
                  <a:pt x="0" y="0"/>
                </a:moveTo>
                <a:lnTo>
                  <a:pt x="5833244" y="0"/>
                </a:lnTo>
                <a:lnTo>
                  <a:pt x="5833244" y="3606005"/>
                </a:lnTo>
                <a:lnTo>
                  <a:pt x="0" y="3606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41597" y="5385625"/>
            <a:ext cx="5833244" cy="3606006"/>
          </a:xfrm>
          <a:custGeom>
            <a:avLst/>
            <a:gdLst/>
            <a:ahLst/>
            <a:cxnLst/>
            <a:rect l="l" t="t" r="r" b="b"/>
            <a:pathLst>
              <a:path w="5833244" h="3606006">
                <a:moveTo>
                  <a:pt x="0" y="0"/>
                </a:moveTo>
                <a:lnTo>
                  <a:pt x="5833244" y="0"/>
                </a:lnTo>
                <a:lnTo>
                  <a:pt x="5833244" y="3606005"/>
                </a:lnTo>
                <a:lnTo>
                  <a:pt x="0" y="3606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460165" y="1413216"/>
            <a:ext cx="5399956" cy="377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0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C- Mentoría de fitness online (3 meses)</a:t>
            </a:r>
          </a:p>
          <a:p>
            <a:pPr algn="ctr">
              <a:lnSpc>
                <a:spcPts val="4056"/>
              </a:lnSpc>
            </a:pPr>
            <a:r>
              <a:rPr lang="en-US" sz="26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Objeción del cliente</a:t>
            </a:r>
            <a:r>
              <a:rPr lang="en-US" sz="2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"Me interesa pero prefiero arrancar después de las vacaciones, ahora no tengo tiempo "</a:t>
            </a:r>
          </a:p>
          <a:p>
            <a:pPr algn="ctr">
              <a:lnSpc>
                <a:spcPts val="4524"/>
              </a:lnSpc>
            </a:pPr>
            <a:endParaRPr lang="en-US" sz="260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28814" y="5602779"/>
            <a:ext cx="5399956" cy="354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0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D- Agencia de tráfico pago</a:t>
            </a:r>
          </a:p>
          <a:p>
            <a:pPr algn="ctr">
              <a:lnSpc>
                <a:spcPts val="4524"/>
              </a:lnSpc>
            </a:pPr>
            <a:r>
              <a:rPr lang="en-US" sz="26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Objeción del cliente</a:t>
            </a:r>
            <a:r>
              <a:rPr lang="en-US" sz="2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"Hablé con otra agencia que me cobra la mitad de comisión por manejar mis anuncios."</a:t>
            </a:r>
          </a:p>
          <a:p>
            <a:pPr algn="ctr">
              <a:lnSpc>
                <a:spcPts val="5046"/>
              </a:lnSpc>
            </a:pPr>
            <a:endParaRPr lang="en-US" sz="260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43060" y="5587158"/>
            <a:ext cx="5399956" cy="371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E- Curso de Inglés para negocios</a:t>
            </a:r>
          </a:p>
          <a:p>
            <a:pPr algn="ctr">
              <a:lnSpc>
                <a:spcPts val="3978"/>
              </a:lnSpc>
            </a:pPr>
            <a:r>
              <a:rPr lang="en-US" sz="26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Objeción del cliente</a:t>
            </a:r>
            <a:r>
              <a:rPr lang="en-US" sz="2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"Ya hice tres cursos antes y nunca aprendí a hablar fluido. No creo que este sea distinto."</a:t>
            </a:r>
          </a:p>
          <a:p>
            <a:pPr algn="ctr">
              <a:lnSpc>
                <a:spcPts val="4437"/>
              </a:lnSpc>
            </a:pPr>
            <a:endParaRPr lang="en-US" sz="260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460672" y="5587158"/>
            <a:ext cx="5399956" cy="365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F-Asesoría legal para Startups</a:t>
            </a:r>
          </a:p>
          <a:p>
            <a:pPr algn="ctr">
              <a:lnSpc>
                <a:spcPts val="3900"/>
              </a:lnSpc>
            </a:pPr>
            <a:r>
              <a:rPr lang="en-US" sz="26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Objeción del cliente</a:t>
            </a:r>
            <a:r>
              <a:rPr lang="en-US" sz="2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"Solo quiero saber cuánto sale el registro de marca. No quiero una charla de 20 minutos."</a:t>
            </a:r>
          </a:p>
          <a:p>
            <a:pPr algn="ctr">
              <a:lnSpc>
                <a:spcPts val="4350"/>
              </a:lnSpc>
            </a:pPr>
            <a:endParaRPr lang="en-US" sz="260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31703" y="448310"/>
            <a:ext cx="406737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Grupo 2, 8 y 14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79354" y="448310"/>
            <a:ext cx="253265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Grupo 3 y 9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38916" y="448310"/>
            <a:ext cx="28711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Grupo 4 y 10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44133" y="9191625"/>
            <a:ext cx="12958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51173" y="9191625"/>
            <a:ext cx="268108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Grupo 6 y 12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41955" y="9191625"/>
            <a:ext cx="266511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Grupo 7 y 13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47828" y="9191625"/>
            <a:ext cx="256192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Grupo 5 y 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41061" y="1631359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41061" y="597639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57869" y="7274816"/>
            <a:ext cx="3551034" cy="2414703"/>
          </a:xfrm>
          <a:custGeom>
            <a:avLst/>
            <a:gdLst/>
            <a:ahLst/>
            <a:cxnLst/>
            <a:rect l="l" t="t" r="r" b="b"/>
            <a:pathLst>
              <a:path w="3551034" h="2414703">
                <a:moveTo>
                  <a:pt x="0" y="0"/>
                </a:moveTo>
                <a:lnTo>
                  <a:pt x="3551034" y="0"/>
                </a:lnTo>
                <a:lnTo>
                  <a:pt x="3551034" y="2414703"/>
                </a:lnTo>
                <a:lnTo>
                  <a:pt x="0" y="24147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81201" y="3048987"/>
            <a:ext cx="1904371" cy="1904371"/>
          </a:xfrm>
          <a:custGeom>
            <a:avLst/>
            <a:gdLst/>
            <a:ahLst/>
            <a:cxnLst/>
            <a:rect l="l" t="t" r="r" b="b"/>
            <a:pathLst>
              <a:path w="1904371" h="1904371">
                <a:moveTo>
                  <a:pt x="0" y="0"/>
                </a:moveTo>
                <a:lnTo>
                  <a:pt x="1904371" y="0"/>
                </a:lnTo>
                <a:lnTo>
                  <a:pt x="1904371" y="1904371"/>
                </a:lnTo>
                <a:lnTo>
                  <a:pt x="0" y="19043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0420" y="1631359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23597" y="3048987"/>
            <a:ext cx="1734405" cy="2270164"/>
          </a:xfrm>
          <a:custGeom>
            <a:avLst/>
            <a:gdLst/>
            <a:ahLst/>
            <a:cxnLst/>
            <a:rect l="l" t="t" r="r" b="b"/>
            <a:pathLst>
              <a:path w="1734405" h="2270164">
                <a:moveTo>
                  <a:pt x="0" y="0"/>
                </a:moveTo>
                <a:lnTo>
                  <a:pt x="1734405" y="0"/>
                </a:lnTo>
                <a:lnTo>
                  <a:pt x="1734405" y="2270164"/>
                </a:lnTo>
                <a:lnTo>
                  <a:pt x="0" y="22701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0420" y="582794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23597" y="7519513"/>
            <a:ext cx="2118298" cy="1925309"/>
          </a:xfrm>
          <a:custGeom>
            <a:avLst/>
            <a:gdLst/>
            <a:ahLst/>
            <a:cxnLst/>
            <a:rect l="l" t="t" r="r" b="b"/>
            <a:pathLst>
              <a:path w="2118298" h="1925309">
                <a:moveTo>
                  <a:pt x="0" y="0"/>
                </a:moveTo>
                <a:lnTo>
                  <a:pt x="2118298" y="0"/>
                </a:lnTo>
                <a:lnTo>
                  <a:pt x="2118298" y="1925309"/>
                </a:lnTo>
                <a:lnTo>
                  <a:pt x="0" y="1925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5475071" y="3688759"/>
            <a:ext cx="931410" cy="1151572"/>
          </a:xfrm>
          <a:prstGeom prst="line">
            <a:avLst/>
          </a:prstGeom>
          <a:ln w="38100" cap="flat">
            <a:solidFill>
              <a:srgbClr val="5383FF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1" name="Group 11"/>
          <p:cNvGrpSpPr/>
          <p:nvPr/>
        </p:nvGrpSpPr>
        <p:grpSpPr>
          <a:xfrm>
            <a:off x="6406481" y="4840331"/>
            <a:ext cx="5006740" cy="1975218"/>
            <a:chOff x="0" y="0"/>
            <a:chExt cx="1318648" cy="5202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18648" cy="520222"/>
            </a:xfrm>
            <a:custGeom>
              <a:avLst/>
              <a:gdLst/>
              <a:ahLst/>
              <a:cxnLst/>
              <a:rect l="l" t="t" r="r" b="b"/>
              <a:pathLst>
                <a:path w="1318648" h="520222">
                  <a:moveTo>
                    <a:pt x="78861" y="0"/>
                  </a:moveTo>
                  <a:lnTo>
                    <a:pt x="1239786" y="0"/>
                  </a:lnTo>
                  <a:cubicBezTo>
                    <a:pt x="1260702" y="0"/>
                    <a:pt x="1280760" y="8309"/>
                    <a:pt x="1295550" y="23098"/>
                  </a:cubicBezTo>
                  <a:cubicBezTo>
                    <a:pt x="1310339" y="37887"/>
                    <a:pt x="1318648" y="57946"/>
                    <a:pt x="1318648" y="78861"/>
                  </a:cubicBezTo>
                  <a:lnTo>
                    <a:pt x="1318648" y="441361"/>
                  </a:lnTo>
                  <a:cubicBezTo>
                    <a:pt x="1318648" y="462276"/>
                    <a:pt x="1310339" y="482335"/>
                    <a:pt x="1295550" y="497124"/>
                  </a:cubicBezTo>
                  <a:cubicBezTo>
                    <a:pt x="1280760" y="511913"/>
                    <a:pt x="1260702" y="520222"/>
                    <a:pt x="1239786" y="520222"/>
                  </a:cubicBezTo>
                  <a:lnTo>
                    <a:pt x="78861" y="520222"/>
                  </a:lnTo>
                  <a:cubicBezTo>
                    <a:pt x="57946" y="520222"/>
                    <a:pt x="37887" y="511913"/>
                    <a:pt x="23098" y="497124"/>
                  </a:cubicBezTo>
                  <a:cubicBezTo>
                    <a:pt x="8309" y="482335"/>
                    <a:pt x="0" y="462276"/>
                    <a:pt x="0" y="441361"/>
                  </a:cubicBezTo>
                  <a:lnTo>
                    <a:pt x="0" y="78861"/>
                  </a:lnTo>
                  <a:cubicBezTo>
                    <a:pt x="0" y="57946"/>
                    <a:pt x="8309" y="37887"/>
                    <a:pt x="23098" y="23098"/>
                  </a:cubicBezTo>
                  <a:cubicBezTo>
                    <a:pt x="37887" y="8309"/>
                    <a:pt x="57946" y="0"/>
                    <a:pt x="78861" y="0"/>
                  </a:cubicBezTo>
                  <a:close/>
                </a:path>
              </a:pathLst>
            </a:custGeom>
            <a:solidFill>
              <a:srgbClr val="B7FF7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18648" cy="548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68957" y="2199945"/>
            <a:ext cx="4556067" cy="1043250"/>
            <a:chOff x="0" y="0"/>
            <a:chExt cx="6074756" cy="1390999"/>
          </a:xfrm>
        </p:grpSpPr>
        <p:sp>
          <p:nvSpPr>
            <p:cNvPr id="15" name="TextBox 15"/>
            <p:cNvSpPr txBox="1"/>
            <p:nvPr/>
          </p:nvSpPr>
          <p:spPr>
            <a:xfrm>
              <a:off x="0" y="906764"/>
              <a:ext cx="6074756" cy="484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8100"/>
              <a:ext cx="6074756" cy="72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79"/>
                </a:lnSpc>
                <a:spcBef>
                  <a:spcPct val="0"/>
                </a:spcBef>
              </a:pPr>
              <a:r>
                <a:rPr lang="en-US" sz="3799" b="1">
                  <a:solidFill>
                    <a:srgbClr val="42A46C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Digitalización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702715" y="2199945"/>
            <a:ext cx="4556067" cy="1043250"/>
            <a:chOff x="0" y="0"/>
            <a:chExt cx="6074756" cy="139099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906764"/>
              <a:ext cx="6074756" cy="484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6074756" cy="72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79"/>
                </a:lnSpc>
                <a:spcBef>
                  <a:spcPct val="0"/>
                </a:spcBef>
              </a:pPr>
              <a:r>
                <a:rPr lang="en-US" sz="3799" b="1" u="none" strike="noStrike">
                  <a:solidFill>
                    <a:srgbClr val="42A46C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Omnicanalidad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20621" y="6551946"/>
            <a:ext cx="5731831" cy="1573837"/>
            <a:chOff x="0" y="0"/>
            <a:chExt cx="7642441" cy="2098450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602557"/>
              <a:ext cx="7642441" cy="495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02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5959413" cy="745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10"/>
                </a:lnSpc>
                <a:spcBef>
                  <a:spcPct val="0"/>
                </a:spcBef>
              </a:pPr>
              <a:r>
                <a:rPr lang="en-US" sz="3828" b="1" u="none" strike="noStrike">
                  <a:solidFill>
                    <a:srgbClr val="42A46C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Poder del cliente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02455" y="6738376"/>
            <a:ext cx="4556326" cy="1043250"/>
            <a:chOff x="0" y="0"/>
            <a:chExt cx="6075101" cy="1390999"/>
          </a:xfrm>
        </p:grpSpPr>
        <p:sp>
          <p:nvSpPr>
            <p:cNvPr id="24" name="TextBox 24"/>
            <p:cNvSpPr txBox="1"/>
            <p:nvPr/>
          </p:nvSpPr>
          <p:spPr>
            <a:xfrm>
              <a:off x="0" y="906764"/>
              <a:ext cx="6075101" cy="484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8100"/>
              <a:ext cx="6075101" cy="72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79"/>
                </a:lnSpc>
                <a:spcBef>
                  <a:spcPct val="0"/>
                </a:spcBef>
              </a:pPr>
              <a:r>
                <a:rPr lang="en-US" sz="3799" b="1" u="none" strike="noStrike">
                  <a:solidFill>
                    <a:srgbClr val="42A46C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Personalización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551399" y="619125"/>
            <a:ext cx="13185203" cy="574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9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LOS NUEVOS EJES DE LA COMERCIALIZACIÓN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852452" y="5284909"/>
            <a:ext cx="4114800" cy="828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7"/>
              </a:lnSpc>
              <a:spcBef>
                <a:spcPct val="0"/>
              </a:spcBef>
            </a:pPr>
            <a:r>
              <a:rPr lang="en-US" sz="37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Closer de ventas</a:t>
            </a:r>
          </a:p>
        </p:txBody>
      </p:sp>
      <p:sp>
        <p:nvSpPr>
          <p:cNvPr id="28" name="AutoShape 28"/>
          <p:cNvSpPr/>
          <p:nvPr/>
        </p:nvSpPr>
        <p:spPr>
          <a:xfrm flipV="1">
            <a:off x="5475071" y="6815549"/>
            <a:ext cx="931410" cy="1069791"/>
          </a:xfrm>
          <a:prstGeom prst="line">
            <a:avLst/>
          </a:prstGeom>
          <a:ln w="38100" cap="flat">
            <a:solidFill>
              <a:srgbClr val="5383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9" name="AutoShape 29"/>
          <p:cNvSpPr/>
          <p:nvPr/>
        </p:nvSpPr>
        <p:spPr>
          <a:xfrm flipH="1">
            <a:off x="11413222" y="3688759"/>
            <a:ext cx="727839" cy="1151572"/>
          </a:xfrm>
          <a:prstGeom prst="line">
            <a:avLst/>
          </a:prstGeom>
          <a:ln w="38100" cap="flat">
            <a:solidFill>
              <a:srgbClr val="5383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0" name="AutoShape 30"/>
          <p:cNvSpPr/>
          <p:nvPr/>
        </p:nvSpPr>
        <p:spPr>
          <a:xfrm flipH="1" flipV="1">
            <a:off x="11413222" y="6815549"/>
            <a:ext cx="727839" cy="1218241"/>
          </a:xfrm>
          <a:prstGeom prst="line">
            <a:avLst/>
          </a:prstGeom>
          <a:ln w="38100" cap="flat">
            <a:solidFill>
              <a:srgbClr val="5383FF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7176" y="2575956"/>
            <a:ext cx="8166610" cy="7213391"/>
            <a:chOff x="0" y="0"/>
            <a:chExt cx="2150877" cy="18998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0877" cy="1899823"/>
            </a:xfrm>
            <a:custGeom>
              <a:avLst/>
              <a:gdLst/>
              <a:ahLst/>
              <a:cxnLst/>
              <a:rect l="l" t="t" r="r" b="b"/>
              <a:pathLst>
                <a:path w="2150877" h="1899823">
                  <a:moveTo>
                    <a:pt x="48348" y="0"/>
                  </a:moveTo>
                  <a:lnTo>
                    <a:pt x="2102529" y="0"/>
                  </a:lnTo>
                  <a:cubicBezTo>
                    <a:pt x="2129231" y="0"/>
                    <a:pt x="2150877" y="21646"/>
                    <a:pt x="2150877" y="48348"/>
                  </a:cubicBezTo>
                  <a:lnTo>
                    <a:pt x="2150877" y="1851475"/>
                  </a:lnTo>
                  <a:cubicBezTo>
                    <a:pt x="2150877" y="1878177"/>
                    <a:pt x="2129231" y="1899823"/>
                    <a:pt x="2102529" y="1899823"/>
                  </a:cubicBezTo>
                  <a:lnTo>
                    <a:pt x="48348" y="1899823"/>
                  </a:lnTo>
                  <a:cubicBezTo>
                    <a:pt x="21646" y="1899823"/>
                    <a:pt x="0" y="1878177"/>
                    <a:pt x="0" y="1851475"/>
                  </a:cubicBezTo>
                  <a:lnTo>
                    <a:pt x="0" y="48348"/>
                  </a:lnTo>
                  <a:cubicBezTo>
                    <a:pt x="0" y="21646"/>
                    <a:pt x="21646" y="0"/>
                    <a:pt x="48348" y="0"/>
                  </a:cubicBezTo>
                  <a:close/>
                </a:path>
              </a:pathLst>
            </a:custGeom>
            <a:solidFill>
              <a:srgbClr val="B7FF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150877" cy="1928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858057" y="2841480"/>
            <a:ext cx="7401243" cy="6682344"/>
          </a:xfrm>
          <a:custGeom>
            <a:avLst/>
            <a:gdLst/>
            <a:ahLst/>
            <a:cxnLst/>
            <a:rect l="l" t="t" r="r" b="b"/>
            <a:pathLst>
              <a:path w="7401243" h="6682344">
                <a:moveTo>
                  <a:pt x="0" y="0"/>
                </a:moveTo>
                <a:lnTo>
                  <a:pt x="7401243" y="0"/>
                </a:lnTo>
                <a:lnTo>
                  <a:pt x="7401243" y="6682344"/>
                </a:lnTo>
                <a:lnTo>
                  <a:pt x="0" y="6682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711772" y="1057275"/>
            <a:ext cx="6864456" cy="624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5"/>
              </a:lnSpc>
            </a:pPr>
            <a:r>
              <a:rPr lang="en-US" sz="4299" b="1" u="sng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CLOSER DE VENTAS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95006"/>
            <a:ext cx="7915517" cy="483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3134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Profesional de ventas especializado en cerrar operaciones comerciales, trabajando sobre clientes potenciales. Se apoya en herramientas como: </a:t>
            </a:r>
          </a:p>
          <a:p>
            <a:pPr algn="l">
              <a:lnSpc>
                <a:spcPts val="3510"/>
              </a:lnSpc>
            </a:pPr>
            <a:endParaRPr lang="en-US" sz="3134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76647" lvl="1" indent="-338324" algn="l">
              <a:lnSpc>
                <a:spcPts val="3510"/>
              </a:lnSpc>
              <a:buFont typeface="Arial"/>
              <a:buChar char="•"/>
            </a:pPr>
            <a:r>
              <a:rPr lang="en-US" sz="3134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Escucha activa</a:t>
            </a:r>
          </a:p>
          <a:p>
            <a:pPr algn="l">
              <a:lnSpc>
                <a:spcPts val="3510"/>
              </a:lnSpc>
            </a:pPr>
            <a:endParaRPr lang="en-US" sz="3134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76647" lvl="1" indent="-338324" algn="l">
              <a:lnSpc>
                <a:spcPts val="3510"/>
              </a:lnSpc>
              <a:buFont typeface="Arial"/>
              <a:buChar char="•"/>
            </a:pPr>
            <a:r>
              <a:rPr lang="en-US" sz="3134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Psicología de ventas</a:t>
            </a:r>
          </a:p>
          <a:p>
            <a:pPr algn="l">
              <a:lnSpc>
                <a:spcPts val="3510"/>
              </a:lnSpc>
            </a:pPr>
            <a:endParaRPr lang="en-US" sz="3134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76647" lvl="1" indent="-338324" algn="l">
              <a:lnSpc>
                <a:spcPts val="3510"/>
              </a:lnSpc>
              <a:buFont typeface="Arial"/>
              <a:buChar char="•"/>
            </a:pPr>
            <a:r>
              <a:rPr lang="en-US" sz="3134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Gestión del seguimiento</a:t>
            </a:r>
          </a:p>
          <a:p>
            <a:pPr algn="l">
              <a:lnSpc>
                <a:spcPts val="3510"/>
              </a:lnSpc>
            </a:pPr>
            <a:endParaRPr lang="en-US" sz="3134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96943" y="2105741"/>
            <a:ext cx="2802495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5"/>
              </a:lnSpc>
            </a:pPr>
            <a:r>
              <a:rPr lang="en-US" sz="7500" b="1">
                <a:solidFill>
                  <a:srgbClr val="42A46C"/>
                </a:solidFill>
                <a:latin typeface="Gotham Bold"/>
                <a:ea typeface="Gotham Bold"/>
                <a:cs typeface="Gotham Bold"/>
                <a:sym typeface="Gotham Bold"/>
              </a:rPr>
              <a:t>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108800" y="2105741"/>
            <a:ext cx="2802495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5"/>
              </a:lnSpc>
            </a:pPr>
            <a:r>
              <a:rPr lang="en-US" sz="7500" b="1">
                <a:solidFill>
                  <a:srgbClr val="42A46C"/>
                </a:solidFill>
                <a:latin typeface="Gotham Bold"/>
                <a:ea typeface="Gotham Bold"/>
                <a:cs typeface="Gotham Bold"/>
                <a:sym typeface="Gotham Bold"/>
              </a:rPr>
              <a:t>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816296" y="2105741"/>
            <a:ext cx="2802495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5"/>
              </a:lnSpc>
            </a:pPr>
            <a:r>
              <a:rPr lang="en-US" sz="7500" b="1">
                <a:solidFill>
                  <a:srgbClr val="42A46C"/>
                </a:solidFill>
                <a:latin typeface="Gotham Bold"/>
                <a:ea typeface="Gotham Bold"/>
                <a:cs typeface="Gotham Bold"/>
                <a:sym typeface="Gotham Bold"/>
              </a:rPr>
              <a:t>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96943" y="3404245"/>
            <a:ext cx="4074761" cy="97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6"/>
              </a:lnSpc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Recepción y conexion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08800" y="3404245"/>
            <a:ext cx="4074761" cy="97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6"/>
              </a:lnSpc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Cualificación o descubrimiento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16296" y="3404245"/>
            <a:ext cx="4074761" cy="485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6"/>
              </a:lnSpc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Venta consultiva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96943" y="4434858"/>
            <a:ext cx="4074761" cy="132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9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El closer contacta leads previamente interesados y genera una primera relación de confianza.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08800" y="4434858"/>
            <a:ext cx="4074761" cy="132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9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Analiza si el cliente tiene necesidad, presupuesto y urgencia para avanzar en la venta.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16296" y="4434858"/>
            <a:ext cx="4074761" cy="132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9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Se posiciona como asesor, enfocándose en entender el problema del cliente y ofrecer una solución de valor.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49818" y="1026832"/>
            <a:ext cx="8003858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999" b="1" u="sng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EL PROCESO DEL CLOSER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96943" y="6143452"/>
            <a:ext cx="2802495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5"/>
              </a:lnSpc>
            </a:pPr>
            <a:r>
              <a:rPr lang="en-US" sz="7500" b="1">
                <a:solidFill>
                  <a:srgbClr val="42A46C"/>
                </a:solidFill>
                <a:latin typeface="Gotham Bold"/>
                <a:ea typeface="Gotham Bold"/>
                <a:cs typeface="Gotham Bold"/>
                <a:sym typeface="Gotham Bold"/>
              </a:rPr>
              <a:t>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08800" y="6143452"/>
            <a:ext cx="2802495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5"/>
              </a:lnSpc>
            </a:pPr>
            <a:r>
              <a:rPr lang="en-US" sz="7500" b="1">
                <a:solidFill>
                  <a:srgbClr val="42A46C"/>
                </a:solidFill>
                <a:latin typeface="Gotham Bold"/>
                <a:ea typeface="Gotham Bold"/>
                <a:cs typeface="Gotham Bold"/>
                <a:sym typeface="Gotham Bold"/>
              </a:rPr>
              <a:t>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96943" y="7267402"/>
            <a:ext cx="4074761" cy="97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6"/>
              </a:lnSpc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Manejo de objeciones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00678" y="7267402"/>
            <a:ext cx="4074761" cy="485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6"/>
              </a:lnSpc>
            </a:pPr>
            <a:r>
              <a:rPr lang="en-US" sz="28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Cierre de venta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96943" y="8455660"/>
            <a:ext cx="4074761" cy="132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9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Responde dudas y preocupaciones del cliente reforzando beneficios y reduciendo el riesgo percibido.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00678" y="7818350"/>
            <a:ext cx="4074761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9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Aplica técnicas para concretar la decisión de compra de manera clara y efectiva.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5451" b="12850"/>
          <a:stretch>
            <a:fillRect/>
          </a:stretch>
        </p:blipFill>
        <p:spPr>
          <a:xfrm>
            <a:off x="7903937" y="0"/>
            <a:ext cx="570182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93620" y="2673498"/>
            <a:ext cx="4719439" cy="215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4"/>
              </a:lnSpc>
            </a:pPr>
            <a:r>
              <a:rPr lang="en-US" sz="6447" b="1">
                <a:solidFill>
                  <a:srgbClr val="42A46C"/>
                </a:solidFill>
                <a:latin typeface="Gotham Bold"/>
                <a:ea typeface="Gotham Bold"/>
                <a:cs typeface="Gotham Bold"/>
                <a:sym typeface="Gotham Bold"/>
              </a:rPr>
              <a:t>Ejemplo de</a:t>
            </a:r>
          </a:p>
          <a:p>
            <a:pPr algn="ctr">
              <a:lnSpc>
                <a:spcPts val="8574"/>
              </a:lnSpc>
              <a:spcBef>
                <a:spcPct val="0"/>
              </a:spcBef>
            </a:pPr>
            <a:r>
              <a:rPr lang="en-US" sz="6447" b="1">
                <a:solidFill>
                  <a:srgbClr val="42A46C"/>
                </a:solidFill>
                <a:latin typeface="Gotham Bold"/>
                <a:ea typeface="Gotham Bold"/>
                <a:cs typeface="Gotham Bold"/>
                <a:sym typeface="Gotham Bold"/>
              </a:rPr>
              <a:t> un closer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8848" y="1870496"/>
            <a:ext cx="13330304" cy="8131485"/>
          </a:xfrm>
          <a:custGeom>
            <a:avLst/>
            <a:gdLst/>
            <a:ahLst/>
            <a:cxnLst/>
            <a:rect l="l" t="t" r="r" b="b"/>
            <a:pathLst>
              <a:path w="13330304" h="8131485">
                <a:moveTo>
                  <a:pt x="0" y="0"/>
                </a:moveTo>
                <a:lnTo>
                  <a:pt x="13330304" y="0"/>
                </a:lnTo>
                <a:lnTo>
                  <a:pt x="13330304" y="8131485"/>
                </a:lnTo>
                <a:lnTo>
                  <a:pt x="0" y="8131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56100" y="947011"/>
            <a:ext cx="11375800" cy="574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999" b="1" u="sng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¿QUÉ EMPRESAS BUSCAN CLOSERS?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6855" y="3712425"/>
            <a:ext cx="5125869" cy="401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9"/>
              </a:lnSpc>
            </a:pPr>
            <a:endParaRPr/>
          </a:p>
          <a:p>
            <a:pPr marL="610963" lvl="1" indent="-305482" algn="l">
              <a:lnSpc>
                <a:spcPts val="3169"/>
              </a:lnSpc>
              <a:buFont typeface="Arial"/>
              <a:buChar char="•"/>
            </a:pPr>
            <a:r>
              <a:rPr lang="en-US" sz="282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El producto o servicio es de alto valor económico</a:t>
            </a:r>
          </a:p>
          <a:p>
            <a:pPr algn="l">
              <a:lnSpc>
                <a:spcPts val="3169"/>
              </a:lnSpc>
            </a:pPr>
            <a:endParaRPr lang="en-US" sz="2829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10963" lvl="1" indent="-305482" algn="l">
              <a:lnSpc>
                <a:spcPts val="3169"/>
              </a:lnSpc>
              <a:buFont typeface="Arial"/>
              <a:buChar char="•"/>
            </a:pPr>
            <a:r>
              <a:rPr lang="en-US" sz="282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El producto es basado en la información y conocimiento</a:t>
            </a:r>
          </a:p>
          <a:p>
            <a:pPr algn="l">
              <a:lnSpc>
                <a:spcPts val="3169"/>
              </a:lnSpc>
            </a:pPr>
            <a:endParaRPr lang="en-US" sz="2829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10963" lvl="1" indent="-305482" algn="l">
              <a:lnSpc>
                <a:spcPts val="3169"/>
              </a:lnSpc>
              <a:buFont typeface="Arial"/>
              <a:buChar char="•"/>
            </a:pPr>
            <a:r>
              <a:rPr lang="en-US" sz="282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Empresas que invierten en mucha publicidad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83283" y="4539974"/>
            <a:ext cx="5125869" cy="2811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0963" lvl="1" indent="-305482" algn="l">
              <a:lnSpc>
                <a:spcPts val="3169"/>
              </a:lnSpc>
              <a:buFont typeface="Arial"/>
              <a:buChar char="•"/>
            </a:pPr>
            <a:r>
              <a:rPr lang="en-US" sz="282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Producto o servicio de bajo costo o simples</a:t>
            </a:r>
          </a:p>
          <a:p>
            <a:pPr algn="l">
              <a:lnSpc>
                <a:spcPts val="3169"/>
              </a:lnSpc>
            </a:pPr>
            <a:endParaRPr lang="en-US" sz="2829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10963" lvl="1" indent="-305482" algn="l">
              <a:lnSpc>
                <a:spcPts val="3169"/>
              </a:lnSpc>
              <a:buFont typeface="Arial"/>
              <a:buChar char="•"/>
            </a:pPr>
            <a:r>
              <a:rPr lang="en-US" sz="282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Ventas masivas y automáticas</a:t>
            </a:r>
          </a:p>
          <a:p>
            <a:pPr algn="l">
              <a:lnSpc>
                <a:spcPts val="3169"/>
              </a:lnSpc>
            </a:pPr>
            <a:endParaRPr lang="en-US" sz="2829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610963" lvl="1" indent="-305482" algn="l">
              <a:lnSpc>
                <a:spcPts val="3169"/>
              </a:lnSpc>
              <a:buFont typeface="Arial"/>
              <a:buChar char="•"/>
            </a:pPr>
            <a:r>
              <a:rPr lang="en-US" sz="282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Débil marketing digital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94610" y="2178414"/>
            <a:ext cx="1238541" cy="126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78"/>
              </a:lnSpc>
            </a:pPr>
            <a:r>
              <a:rPr lang="en-US" sz="873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SI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58815" y="2178414"/>
            <a:ext cx="1971075" cy="126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78"/>
              </a:lnSpc>
            </a:pPr>
            <a:r>
              <a:rPr lang="en-US" sz="873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NO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58873" y="1801585"/>
            <a:ext cx="2487100" cy="2265522"/>
          </a:xfrm>
          <a:custGeom>
            <a:avLst/>
            <a:gdLst/>
            <a:ahLst/>
            <a:cxnLst/>
            <a:rect l="l" t="t" r="r" b="b"/>
            <a:pathLst>
              <a:path w="2487100" h="2265522">
                <a:moveTo>
                  <a:pt x="0" y="0"/>
                </a:moveTo>
                <a:lnTo>
                  <a:pt x="2487100" y="0"/>
                </a:lnTo>
                <a:lnTo>
                  <a:pt x="2487100" y="2265522"/>
                </a:lnTo>
                <a:lnTo>
                  <a:pt x="0" y="2265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03561" y="1801585"/>
            <a:ext cx="2667287" cy="2667287"/>
          </a:xfrm>
          <a:custGeom>
            <a:avLst/>
            <a:gdLst/>
            <a:ahLst/>
            <a:cxnLst/>
            <a:rect l="l" t="t" r="r" b="b"/>
            <a:pathLst>
              <a:path w="2667287" h="2667287">
                <a:moveTo>
                  <a:pt x="0" y="0"/>
                </a:moveTo>
                <a:lnTo>
                  <a:pt x="2667287" y="0"/>
                </a:lnTo>
                <a:lnTo>
                  <a:pt x="2667287" y="2667287"/>
                </a:lnTo>
                <a:lnTo>
                  <a:pt x="0" y="2667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42234" y="1057275"/>
            <a:ext cx="9403532" cy="574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999" b="1" u="sng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PROS Y CONTRAS DE UN CLOSER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58270" y="4467649"/>
            <a:ext cx="6088306" cy="5262330"/>
            <a:chOff x="0" y="0"/>
            <a:chExt cx="1603505" cy="13859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3505" cy="1385964"/>
            </a:xfrm>
            <a:custGeom>
              <a:avLst/>
              <a:gdLst/>
              <a:ahLst/>
              <a:cxnLst/>
              <a:rect l="l" t="t" r="r" b="b"/>
              <a:pathLst>
                <a:path w="1603505" h="1385964">
                  <a:moveTo>
                    <a:pt x="64852" y="0"/>
                  </a:moveTo>
                  <a:lnTo>
                    <a:pt x="1538653" y="0"/>
                  </a:lnTo>
                  <a:cubicBezTo>
                    <a:pt x="1574469" y="0"/>
                    <a:pt x="1603505" y="29035"/>
                    <a:pt x="1603505" y="64852"/>
                  </a:cubicBezTo>
                  <a:lnTo>
                    <a:pt x="1603505" y="1321112"/>
                  </a:lnTo>
                  <a:cubicBezTo>
                    <a:pt x="1603505" y="1356928"/>
                    <a:pt x="1574469" y="1385964"/>
                    <a:pt x="1538653" y="1385964"/>
                  </a:cubicBezTo>
                  <a:lnTo>
                    <a:pt x="64852" y="1385964"/>
                  </a:lnTo>
                  <a:cubicBezTo>
                    <a:pt x="29035" y="1385964"/>
                    <a:pt x="0" y="1356928"/>
                    <a:pt x="0" y="1321112"/>
                  </a:cubicBezTo>
                  <a:lnTo>
                    <a:pt x="0" y="64852"/>
                  </a:lnTo>
                  <a:cubicBezTo>
                    <a:pt x="0" y="29035"/>
                    <a:pt x="29035" y="0"/>
                    <a:pt x="64852" y="0"/>
                  </a:cubicBezTo>
                  <a:close/>
                </a:path>
              </a:pathLst>
            </a:custGeom>
            <a:solidFill>
              <a:srgbClr val="B7FF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603505" cy="1462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18160" lvl="1" indent="-259080" algn="l">
                <a:lnSpc>
                  <a:spcPts val="3672"/>
                </a:lnSpc>
                <a:buFont typeface="Arial"/>
                <a:buChar char="•"/>
              </a:pPr>
              <a:r>
                <a:rPr lang="en-US" sz="2400" b="1" spc="16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Aumento en la tasa de conversión de ventas.</a:t>
              </a:r>
            </a:p>
            <a:p>
              <a:pPr marL="518160" lvl="1" indent="-259080" algn="l">
                <a:lnSpc>
                  <a:spcPts val="3672"/>
                </a:lnSpc>
                <a:buFont typeface="Arial"/>
                <a:buChar char="•"/>
              </a:pPr>
              <a:r>
                <a:rPr lang="en-US" sz="2400" b="1" spc="16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Atención más personalizada al cliente.</a:t>
              </a:r>
            </a:p>
            <a:p>
              <a:pPr marL="518160" lvl="1" indent="-259080" algn="l">
                <a:lnSpc>
                  <a:spcPts val="3672"/>
                </a:lnSpc>
                <a:buFont typeface="Arial"/>
                <a:buChar char="•"/>
              </a:pPr>
              <a:r>
                <a:rPr lang="en-US" sz="2400" b="1" spc="16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Mejora en la experiencia de compra.</a:t>
              </a:r>
            </a:p>
            <a:p>
              <a:pPr marL="518160" lvl="1" indent="-259080" algn="l">
                <a:lnSpc>
                  <a:spcPts val="3672"/>
                </a:lnSpc>
                <a:buFont typeface="Arial"/>
                <a:buChar char="•"/>
              </a:pPr>
              <a:r>
                <a:rPr lang="en-US" sz="2400" b="1" spc="16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Mayor rapidez en la respuesta.</a:t>
              </a:r>
            </a:p>
            <a:p>
              <a:pPr marL="518160" lvl="1" indent="-259080" algn="l">
                <a:lnSpc>
                  <a:spcPts val="3672"/>
                </a:lnSpc>
                <a:buFont typeface="Arial"/>
                <a:buChar char="•"/>
              </a:pPr>
              <a:r>
                <a:rPr lang="en-US" sz="2400" b="1" spc="16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Humanización de la venta digital</a:t>
              </a:r>
            </a:p>
            <a:p>
              <a:pPr marL="518160" lvl="1" indent="-259080" algn="l">
                <a:lnSpc>
                  <a:spcPts val="3672"/>
                </a:lnSpc>
                <a:buFont typeface="Arial"/>
                <a:buChar char="•"/>
              </a:pPr>
              <a:r>
                <a:rPr lang="en-US" sz="2400" b="1" spc="16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No tiene límites geográficos</a:t>
              </a:r>
            </a:p>
            <a:p>
              <a:pPr algn="ctr">
                <a:lnSpc>
                  <a:spcPts val="3192"/>
                </a:lnSpc>
              </a:pPr>
              <a:endParaRPr lang="en-US" sz="2400" b="1" spc="16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93051" y="4639099"/>
            <a:ext cx="6088306" cy="5262330"/>
            <a:chOff x="0" y="0"/>
            <a:chExt cx="1603505" cy="13859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3505" cy="1385964"/>
            </a:xfrm>
            <a:custGeom>
              <a:avLst/>
              <a:gdLst/>
              <a:ahLst/>
              <a:cxnLst/>
              <a:rect l="l" t="t" r="r" b="b"/>
              <a:pathLst>
                <a:path w="1603505" h="1385964">
                  <a:moveTo>
                    <a:pt x="64852" y="0"/>
                  </a:moveTo>
                  <a:lnTo>
                    <a:pt x="1538653" y="0"/>
                  </a:lnTo>
                  <a:cubicBezTo>
                    <a:pt x="1574469" y="0"/>
                    <a:pt x="1603505" y="29035"/>
                    <a:pt x="1603505" y="64852"/>
                  </a:cubicBezTo>
                  <a:lnTo>
                    <a:pt x="1603505" y="1321112"/>
                  </a:lnTo>
                  <a:cubicBezTo>
                    <a:pt x="1603505" y="1356928"/>
                    <a:pt x="1574469" y="1385964"/>
                    <a:pt x="1538653" y="1385964"/>
                  </a:cubicBezTo>
                  <a:lnTo>
                    <a:pt x="64852" y="1385964"/>
                  </a:lnTo>
                  <a:cubicBezTo>
                    <a:pt x="29035" y="1385964"/>
                    <a:pt x="0" y="1356928"/>
                    <a:pt x="0" y="1321112"/>
                  </a:cubicBezTo>
                  <a:lnTo>
                    <a:pt x="0" y="64852"/>
                  </a:lnTo>
                  <a:cubicBezTo>
                    <a:pt x="0" y="29035"/>
                    <a:pt x="29035" y="0"/>
                    <a:pt x="64852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603505" cy="1462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18160" lvl="1" indent="-259080" algn="l">
                <a:lnSpc>
                  <a:spcPts val="3672"/>
                </a:lnSpc>
                <a:buFont typeface="Arial"/>
                <a:buChar char="•"/>
              </a:pPr>
              <a:r>
                <a:rPr lang="en-US" sz="2400" b="1" spc="16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Dependencia de las habilidades del closer.</a:t>
              </a:r>
            </a:p>
            <a:p>
              <a:pPr marL="518160" lvl="1" indent="-259080" algn="l">
                <a:lnSpc>
                  <a:spcPts val="3672"/>
                </a:lnSpc>
                <a:buFont typeface="Arial"/>
                <a:buChar char="•"/>
              </a:pPr>
              <a:r>
                <a:rPr lang="en-US" sz="2400" b="1" spc="16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Riesgo de generar presión excesiva sobre el cliente.</a:t>
              </a:r>
            </a:p>
            <a:p>
              <a:pPr marL="518160" lvl="1" indent="-259080" algn="l">
                <a:lnSpc>
                  <a:spcPts val="3672"/>
                </a:lnSpc>
                <a:buFont typeface="Arial"/>
                <a:buChar char="•"/>
              </a:pPr>
              <a:r>
                <a:rPr lang="en-US" sz="2400" b="1" spc="16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Saturación de mensajes en redes sociales.</a:t>
              </a:r>
            </a:p>
            <a:p>
              <a:pPr marL="518160" lvl="1" indent="-259080" algn="l">
                <a:lnSpc>
                  <a:spcPts val="3672"/>
                </a:lnSpc>
                <a:buFont typeface="Arial"/>
                <a:buChar char="•"/>
              </a:pPr>
              <a:r>
                <a:rPr lang="en-US" sz="2400" b="1" spc="16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Puede percibirse como invasivo si no se gestiona correctamente.</a:t>
              </a:r>
            </a:p>
            <a:p>
              <a:pPr marL="518160" lvl="1" indent="-259080" algn="l">
                <a:lnSpc>
                  <a:spcPts val="3672"/>
                </a:lnSpc>
                <a:buFont typeface="Arial"/>
                <a:buChar char="•"/>
              </a:pPr>
              <a:r>
                <a:rPr lang="en-US" sz="2400" b="1" spc="16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Dependencia del algoritmo</a:t>
              </a:r>
            </a:p>
            <a:p>
              <a:pPr algn="ctr">
                <a:lnSpc>
                  <a:spcPts val="3192"/>
                </a:lnSpc>
              </a:pPr>
              <a:endParaRPr lang="en-US" sz="2400" b="1" spc="16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9727" y="4430947"/>
            <a:ext cx="3284549" cy="2950122"/>
          </a:xfrm>
          <a:custGeom>
            <a:avLst/>
            <a:gdLst/>
            <a:ahLst/>
            <a:cxnLst/>
            <a:rect l="l" t="t" r="r" b="b"/>
            <a:pathLst>
              <a:path w="3284549" h="2950122">
                <a:moveTo>
                  <a:pt x="0" y="0"/>
                </a:moveTo>
                <a:lnTo>
                  <a:pt x="3284549" y="0"/>
                </a:lnTo>
                <a:lnTo>
                  <a:pt x="3284549" y="2950122"/>
                </a:lnTo>
                <a:lnTo>
                  <a:pt x="0" y="2950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41516" y="3848608"/>
            <a:ext cx="4804968" cy="4114800"/>
          </a:xfrm>
          <a:custGeom>
            <a:avLst/>
            <a:gdLst/>
            <a:ahLst/>
            <a:cxnLst/>
            <a:rect l="l" t="t" r="r" b="b"/>
            <a:pathLst>
              <a:path w="4804968" h="4114800">
                <a:moveTo>
                  <a:pt x="0" y="0"/>
                </a:moveTo>
                <a:lnTo>
                  <a:pt x="4804968" y="0"/>
                </a:lnTo>
                <a:lnTo>
                  <a:pt x="4804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02925" y="4893201"/>
            <a:ext cx="3257566" cy="2025614"/>
          </a:xfrm>
          <a:custGeom>
            <a:avLst/>
            <a:gdLst/>
            <a:ahLst/>
            <a:cxnLst/>
            <a:rect l="l" t="t" r="r" b="b"/>
            <a:pathLst>
              <a:path w="3257566" h="2025614">
                <a:moveTo>
                  <a:pt x="0" y="0"/>
                </a:moveTo>
                <a:lnTo>
                  <a:pt x="3257566" y="0"/>
                </a:lnTo>
                <a:lnTo>
                  <a:pt x="3257566" y="2025614"/>
                </a:lnTo>
                <a:lnTo>
                  <a:pt x="0" y="2025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82364" y="1057275"/>
            <a:ext cx="15129470" cy="1136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999" b="1" u="sng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LAS REDES SOCIALES COMO MOTORES DE ATRACCIÓN</a:t>
            </a: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endParaRPr lang="en-US" sz="3999" b="1" u="sng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631847" y="2918896"/>
            <a:ext cx="4074761" cy="56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1"/>
              </a:lnSpc>
            </a:pPr>
            <a:r>
              <a:rPr lang="en-US" sz="33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Redes sociales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31847" y="3434262"/>
            <a:ext cx="4074761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4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Alta difusión y fuente de potenciales clientes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88815" y="7333444"/>
            <a:ext cx="3862689" cy="56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1"/>
              </a:lnSpc>
            </a:pPr>
            <a:r>
              <a:rPr lang="en-US" sz="33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Closers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88815" y="7848810"/>
            <a:ext cx="3862689" cy="126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4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Posee las habilidades para cerrar potenciales clientes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4930" y="931270"/>
            <a:ext cx="15895605" cy="8337695"/>
          </a:xfrm>
          <a:custGeom>
            <a:avLst/>
            <a:gdLst/>
            <a:ahLst/>
            <a:cxnLst/>
            <a:rect l="l" t="t" r="r" b="b"/>
            <a:pathLst>
              <a:path w="15895605" h="8337695">
                <a:moveTo>
                  <a:pt x="0" y="0"/>
                </a:moveTo>
                <a:lnTo>
                  <a:pt x="15895605" y="0"/>
                </a:lnTo>
                <a:lnTo>
                  <a:pt x="15895605" y="8337695"/>
                </a:lnTo>
                <a:lnTo>
                  <a:pt x="0" y="8337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23" t="-4750" r="-2784" b="-579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Personalizado</PresentationFormat>
  <Paragraphs>94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Open Sans</vt:lpstr>
      <vt:lpstr>Gotham Heavy</vt:lpstr>
      <vt:lpstr>Calibri</vt:lpstr>
      <vt:lpstr>Gotham Italics</vt:lpstr>
      <vt:lpstr>Gotham</vt:lpstr>
      <vt:lpstr>Open Sans Bold</vt:lpstr>
      <vt:lpstr>Arial</vt:lpstr>
      <vt:lpstr>Gotham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Ventas y Marketing Moderno Ilustrado Verde</dc:title>
  <dc:creator>Familia-pc</dc:creator>
  <cp:lastModifiedBy>Familia-pc</cp:lastModifiedBy>
  <cp:revision>2</cp:revision>
  <dcterms:created xsi:type="dcterms:W3CDTF">2006-08-16T00:00:00Z</dcterms:created>
  <dcterms:modified xsi:type="dcterms:W3CDTF">2026-04-21T19:20:13Z</dcterms:modified>
  <dc:identifier>DAHG1Sdj_M4</dc:identifier>
</cp:coreProperties>
</file>