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309" r:id="rId3"/>
    <p:sldId id="295" r:id="rId4"/>
    <p:sldId id="296" r:id="rId5"/>
    <p:sldId id="297" r:id="rId6"/>
    <p:sldId id="298" r:id="rId7"/>
    <p:sldId id="299" r:id="rId8"/>
    <p:sldId id="300" r:id="rId9"/>
    <p:sldId id="301" r:id="rId10"/>
    <p:sldId id="311" r:id="rId11"/>
    <p:sldId id="310" r:id="rId12"/>
    <p:sldId id="312" r:id="rId13"/>
    <p:sldId id="302" r:id="rId14"/>
    <p:sldId id="303" r:id="rId15"/>
    <p:sldId id="305" r:id="rId16"/>
    <p:sldId id="306" r:id="rId17"/>
    <p:sldId id="307" r:id="rId18"/>
    <p:sldId id="304" r:id="rId19"/>
    <p:sldId id="257" r:id="rId20"/>
    <p:sldId id="258" r:id="rId21"/>
    <p:sldId id="259" r:id="rId22"/>
    <p:sldId id="260" r:id="rId23"/>
    <p:sldId id="261" r:id="rId24"/>
    <p:sldId id="262" r:id="rId25"/>
    <p:sldId id="263" r:id="rId26"/>
    <p:sldId id="264" r:id="rId27"/>
    <p:sldId id="265" r:id="rId28"/>
    <p:sldId id="266" r:id="rId29"/>
    <p:sldId id="269" r:id="rId30"/>
    <p:sldId id="271" r:id="rId31"/>
    <p:sldId id="272" r:id="rId32"/>
    <p:sldId id="274" r:id="rId33"/>
    <p:sldId id="314" r:id="rId34"/>
    <p:sldId id="320" r:id="rId35"/>
    <p:sldId id="319" r:id="rId36"/>
    <p:sldId id="315" r:id="rId37"/>
    <p:sldId id="313" r:id="rId38"/>
    <p:sldId id="316" r:id="rId39"/>
    <p:sldId id="322" r:id="rId40"/>
    <p:sldId id="321" r:id="rId41"/>
    <p:sldId id="294" r:id="rId4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AR"/>
          </a:p>
        </p:txBody>
      </p:sp>
      <p:sp>
        <p:nvSpPr>
          <p:cNvPr id="4" name="Marcador de fecha 3"/>
          <p:cNvSpPr>
            <a:spLocks noGrp="1"/>
          </p:cNvSpPr>
          <p:nvPr>
            <p:ph type="dt" sz="half" idx="10"/>
          </p:nvPr>
        </p:nvSpPr>
        <p:spPr/>
        <p:txBody>
          <a:bodyPr/>
          <a:lstStyle/>
          <a:p>
            <a:fld id="{F354EEF5-54C0-4D1C-AA06-D19C3E8E8D8C}" type="datetimeFigureOut">
              <a:rPr lang="es-AR" smtClean="0"/>
              <a:t>18/5/2026</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1419127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F354EEF5-54C0-4D1C-AA06-D19C3E8E8D8C}" type="datetimeFigureOut">
              <a:rPr lang="es-AR" smtClean="0"/>
              <a:t>18/5/2026</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3580671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F354EEF5-54C0-4D1C-AA06-D19C3E8E8D8C}" type="datetimeFigureOut">
              <a:rPr lang="es-AR" smtClean="0"/>
              <a:t>18/5/2026</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123650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F354EEF5-54C0-4D1C-AA06-D19C3E8E8D8C}" type="datetimeFigureOut">
              <a:rPr lang="es-AR" smtClean="0"/>
              <a:t>18/5/2026</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24239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F354EEF5-54C0-4D1C-AA06-D19C3E8E8D8C}" type="datetimeFigureOut">
              <a:rPr lang="es-AR" smtClean="0"/>
              <a:t>18/5/2026</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297143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F354EEF5-54C0-4D1C-AA06-D19C3E8E8D8C}" type="datetimeFigureOut">
              <a:rPr lang="es-AR" smtClean="0"/>
              <a:t>18/5/2026</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2527671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F354EEF5-54C0-4D1C-AA06-D19C3E8E8D8C}" type="datetimeFigureOut">
              <a:rPr lang="es-AR" smtClean="0"/>
              <a:t>18/5/2026</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3571334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F354EEF5-54C0-4D1C-AA06-D19C3E8E8D8C}" type="datetimeFigureOut">
              <a:rPr lang="es-AR" smtClean="0"/>
              <a:t>18/5/2026</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39255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354EEF5-54C0-4D1C-AA06-D19C3E8E8D8C}" type="datetimeFigureOut">
              <a:rPr lang="es-AR" smtClean="0"/>
              <a:t>18/5/2026</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219494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354EEF5-54C0-4D1C-AA06-D19C3E8E8D8C}" type="datetimeFigureOut">
              <a:rPr lang="es-AR" smtClean="0"/>
              <a:t>18/5/2026</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7625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354EEF5-54C0-4D1C-AA06-D19C3E8E8D8C}" type="datetimeFigureOut">
              <a:rPr lang="es-AR" smtClean="0"/>
              <a:t>18/5/2026</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D57989C1-EF94-4CB2-BC2D-A1D105B0E2E3}" type="slidenum">
              <a:rPr lang="es-AR" smtClean="0"/>
              <a:t>‹Nº›</a:t>
            </a:fld>
            <a:endParaRPr lang="es-AR"/>
          </a:p>
        </p:txBody>
      </p:sp>
    </p:spTree>
    <p:extLst>
      <p:ext uri="{BB962C8B-B14F-4D97-AF65-F5344CB8AC3E}">
        <p14:creationId xmlns:p14="http://schemas.microsoft.com/office/powerpoint/2010/main" val="34564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4EEF5-54C0-4D1C-AA06-D19C3E8E8D8C}" type="datetimeFigureOut">
              <a:rPr lang="es-AR" smtClean="0"/>
              <a:t>18/5/2026</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989C1-EF94-4CB2-BC2D-A1D105B0E2E3}" type="slidenum">
              <a:rPr lang="es-AR" smtClean="0"/>
              <a:t>‹Nº›</a:t>
            </a:fld>
            <a:endParaRPr lang="es-AR"/>
          </a:p>
        </p:txBody>
      </p:sp>
    </p:spTree>
    <p:extLst>
      <p:ext uri="{BB962C8B-B14F-4D97-AF65-F5344CB8AC3E}">
        <p14:creationId xmlns:p14="http://schemas.microsoft.com/office/powerpoint/2010/main" val="1666977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658E7EA-D877-4F8F-ABEF-A5A1165B28F1}"/>
              </a:ext>
            </a:extLst>
          </p:cNvPr>
          <p:cNvSpPr txBox="1"/>
          <p:nvPr/>
        </p:nvSpPr>
        <p:spPr>
          <a:xfrm>
            <a:off x="3642611" y="1648830"/>
            <a:ext cx="4397834" cy="2123658"/>
          </a:xfrm>
          <a:prstGeom prst="rect">
            <a:avLst/>
          </a:prstGeom>
          <a:noFill/>
        </p:spPr>
        <p:txBody>
          <a:bodyPr wrap="square" rtlCol="0">
            <a:spAutoFit/>
          </a:bodyPr>
          <a:lstStyle/>
          <a:p>
            <a:pPr algn="ctr"/>
            <a:r>
              <a:rPr lang="es-AR" sz="4400" dirty="0"/>
              <a:t>ARQUITECTURA </a:t>
            </a:r>
          </a:p>
          <a:p>
            <a:pPr algn="ctr"/>
            <a:r>
              <a:rPr lang="es-AR" sz="4400" dirty="0"/>
              <a:t>DE MEMORIA COMPARTIDA</a:t>
            </a:r>
          </a:p>
        </p:txBody>
      </p:sp>
    </p:spTree>
    <p:extLst>
      <p:ext uri="{BB962C8B-B14F-4D97-AF65-F5344CB8AC3E}">
        <p14:creationId xmlns:p14="http://schemas.microsoft.com/office/powerpoint/2010/main" val="269843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17C0161-30CC-4E43-B625-49887DA7C855}"/>
              </a:ext>
            </a:extLst>
          </p:cNvPr>
          <p:cNvPicPr>
            <a:picLocks noChangeAspect="1"/>
          </p:cNvPicPr>
          <p:nvPr/>
        </p:nvPicPr>
        <p:blipFill>
          <a:blip r:embed="rId2"/>
          <a:stretch>
            <a:fillRect/>
          </a:stretch>
        </p:blipFill>
        <p:spPr>
          <a:xfrm>
            <a:off x="820148" y="1908670"/>
            <a:ext cx="10551703" cy="4237298"/>
          </a:xfrm>
          <a:prstGeom prst="rect">
            <a:avLst/>
          </a:prstGeom>
        </p:spPr>
      </p:pic>
    </p:spTree>
    <p:extLst>
      <p:ext uri="{BB962C8B-B14F-4D97-AF65-F5344CB8AC3E}">
        <p14:creationId xmlns:p14="http://schemas.microsoft.com/office/powerpoint/2010/main" val="2917931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FBF694B-7FAD-4DA5-BCA0-4CFD818DC97C}"/>
              </a:ext>
            </a:extLst>
          </p:cNvPr>
          <p:cNvPicPr>
            <a:picLocks noChangeAspect="1"/>
          </p:cNvPicPr>
          <p:nvPr/>
        </p:nvPicPr>
        <p:blipFill>
          <a:blip r:embed="rId2"/>
          <a:stretch>
            <a:fillRect/>
          </a:stretch>
        </p:blipFill>
        <p:spPr>
          <a:xfrm>
            <a:off x="420709" y="458435"/>
            <a:ext cx="5947504" cy="6364637"/>
          </a:xfrm>
          <a:prstGeom prst="rect">
            <a:avLst/>
          </a:prstGeom>
        </p:spPr>
      </p:pic>
      <p:pic>
        <p:nvPicPr>
          <p:cNvPr id="4" name="Imagen 3">
            <a:extLst>
              <a:ext uri="{FF2B5EF4-FFF2-40B4-BE49-F238E27FC236}">
                <a16:creationId xmlns:a16="http://schemas.microsoft.com/office/drawing/2014/main" id="{DE74415F-8B08-4D83-8ED6-DD298C75F248}"/>
              </a:ext>
            </a:extLst>
          </p:cNvPr>
          <p:cNvPicPr>
            <a:picLocks noChangeAspect="1"/>
          </p:cNvPicPr>
          <p:nvPr/>
        </p:nvPicPr>
        <p:blipFill>
          <a:blip r:embed="rId3"/>
          <a:stretch>
            <a:fillRect/>
          </a:stretch>
        </p:blipFill>
        <p:spPr>
          <a:xfrm>
            <a:off x="6368213" y="1169015"/>
            <a:ext cx="4905375" cy="4943475"/>
          </a:xfrm>
          <a:prstGeom prst="rect">
            <a:avLst/>
          </a:prstGeom>
        </p:spPr>
      </p:pic>
    </p:spTree>
    <p:extLst>
      <p:ext uri="{BB962C8B-B14F-4D97-AF65-F5344CB8AC3E}">
        <p14:creationId xmlns:p14="http://schemas.microsoft.com/office/powerpoint/2010/main" val="2702191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292458C-46B0-492B-8395-FF9281734C76}"/>
              </a:ext>
            </a:extLst>
          </p:cNvPr>
          <p:cNvPicPr>
            <a:picLocks noChangeAspect="1"/>
          </p:cNvPicPr>
          <p:nvPr/>
        </p:nvPicPr>
        <p:blipFill>
          <a:blip r:embed="rId2"/>
          <a:stretch>
            <a:fillRect/>
          </a:stretch>
        </p:blipFill>
        <p:spPr>
          <a:xfrm>
            <a:off x="2173574" y="554480"/>
            <a:ext cx="6934121" cy="6071386"/>
          </a:xfrm>
          <a:prstGeom prst="rect">
            <a:avLst/>
          </a:prstGeom>
        </p:spPr>
      </p:pic>
    </p:spTree>
    <p:extLst>
      <p:ext uri="{BB962C8B-B14F-4D97-AF65-F5344CB8AC3E}">
        <p14:creationId xmlns:p14="http://schemas.microsoft.com/office/powerpoint/2010/main" val="341919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13507" y="141514"/>
            <a:ext cx="11064377" cy="5710646"/>
          </a:xfrm>
          <a:prstGeom prst="rect">
            <a:avLst/>
          </a:prstGeom>
        </p:spPr>
      </p:pic>
      <p:pic>
        <p:nvPicPr>
          <p:cNvPr id="3" name="Imagen 2"/>
          <p:cNvPicPr>
            <a:picLocks noChangeAspect="1"/>
          </p:cNvPicPr>
          <p:nvPr/>
        </p:nvPicPr>
        <p:blipFill>
          <a:blip r:embed="rId3"/>
          <a:stretch>
            <a:fillRect/>
          </a:stretch>
        </p:blipFill>
        <p:spPr>
          <a:xfrm>
            <a:off x="5152889" y="5779226"/>
            <a:ext cx="6562725" cy="857250"/>
          </a:xfrm>
          <a:prstGeom prst="rect">
            <a:avLst/>
          </a:prstGeom>
        </p:spPr>
      </p:pic>
    </p:spTree>
    <p:extLst>
      <p:ext uri="{BB962C8B-B14F-4D97-AF65-F5344CB8AC3E}">
        <p14:creationId xmlns:p14="http://schemas.microsoft.com/office/powerpoint/2010/main" val="3113883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81582" y="658450"/>
            <a:ext cx="10017659" cy="5468031"/>
          </a:xfrm>
          <a:prstGeom prst="rect">
            <a:avLst/>
          </a:prstGeom>
        </p:spPr>
      </p:pic>
    </p:spTree>
    <p:extLst>
      <p:ext uri="{BB962C8B-B14F-4D97-AF65-F5344CB8AC3E}">
        <p14:creationId xmlns:p14="http://schemas.microsoft.com/office/powerpoint/2010/main" val="2257451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99405" y="1422217"/>
            <a:ext cx="10660071" cy="4155621"/>
          </a:xfrm>
          <a:prstGeom prst="rect">
            <a:avLst/>
          </a:prstGeom>
        </p:spPr>
      </p:pic>
    </p:spTree>
    <p:extLst>
      <p:ext uri="{BB962C8B-B14F-4D97-AF65-F5344CB8AC3E}">
        <p14:creationId xmlns:p14="http://schemas.microsoft.com/office/powerpoint/2010/main" val="279662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74778" y="780729"/>
            <a:ext cx="11917222" cy="2052411"/>
          </a:xfrm>
          <a:prstGeom prst="rect">
            <a:avLst/>
          </a:prstGeom>
        </p:spPr>
      </p:pic>
      <p:pic>
        <p:nvPicPr>
          <p:cNvPr id="3" name="Imagen 2"/>
          <p:cNvPicPr>
            <a:picLocks noChangeAspect="1"/>
          </p:cNvPicPr>
          <p:nvPr/>
        </p:nvPicPr>
        <p:blipFill>
          <a:blip r:embed="rId3"/>
          <a:stretch>
            <a:fillRect/>
          </a:stretch>
        </p:blipFill>
        <p:spPr>
          <a:xfrm>
            <a:off x="475909" y="2648358"/>
            <a:ext cx="11418214" cy="1938632"/>
          </a:xfrm>
          <a:prstGeom prst="rect">
            <a:avLst/>
          </a:prstGeom>
        </p:spPr>
      </p:pic>
    </p:spTree>
    <p:extLst>
      <p:ext uri="{BB962C8B-B14F-4D97-AF65-F5344CB8AC3E}">
        <p14:creationId xmlns:p14="http://schemas.microsoft.com/office/powerpoint/2010/main" val="20411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68627" y="195469"/>
            <a:ext cx="9833860" cy="6467061"/>
          </a:xfrm>
          <a:prstGeom prst="rect">
            <a:avLst/>
          </a:prstGeom>
        </p:spPr>
      </p:pic>
    </p:spTree>
    <p:extLst>
      <p:ext uri="{BB962C8B-B14F-4D97-AF65-F5344CB8AC3E}">
        <p14:creationId xmlns:p14="http://schemas.microsoft.com/office/powerpoint/2010/main" val="2023514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DBA964-3ADB-4A78-908A-2D783BC784DF}"/>
              </a:ext>
            </a:extLst>
          </p:cNvPr>
          <p:cNvSpPr txBox="1"/>
          <p:nvPr/>
        </p:nvSpPr>
        <p:spPr>
          <a:xfrm>
            <a:off x="1259174" y="1528997"/>
            <a:ext cx="9248931" cy="2123658"/>
          </a:xfrm>
          <a:prstGeom prst="rect">
            <a:avLst/>
          </a:prstGeom>
          <a:noFill/>
        </p:spPr>
        <p:txBody>
          <a:bodyPr wrap="square" rtlCol="0">
            <a:spAutoFit/>
          </a:bodyPr>
          <a:lstStyle/>
          <a:p>
            <a:pPr algn="ctr"/>
            <a:r>
              <a:rPr lang="es-AR" sz="4400" dirty="0"/>
              <a:t>MULTIPROCESADORES</a:t>
            </a:r>
          </a:p>
          <a:p>
            <a:pPr algn="ctr"/>
            <a:endParaRPr lang="es-AR" sz="4400" dirty="0"/>
          </a:p>
          <a:p>
            <a:pPr algn="ctr"/>
            <a:r>
              <a:rPr lang="es-AR" sz="4400" dirty="0"/>
              <a:t>IMPORTANCIA</a:t>
            </a:r>
          </a:p>
        </p:txBody>
      </p:sp>
    </p:spTree>
    <p:extLst>
      <p:ext uri="{BB962C8B-B14F-4D97-AF65-F5344CB8AC3E}">
        <p14:creationId xmlns:p14="http://schemas.microsoft.com/office/powerpoint/2010/main" val="923589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601152" y="916441"/>
            <a:ext cx="8575966" cy="5105536"/>
          </a:xfrm>
          <a:prstGeom prst="rect">
            <a:avLst/>
          </a:prstGeom>
        </p:spPr>
      </p:pic>
    </p:spTree>
    <p:extLst>
      <p:ext uri="{BB962C8B-B14F-4D97-AF65-F5344CB8AC3E}">
        <p14:creationId xmlns:p14="http://schemas.microsoft.com/office/powerpoint/2010/main" val="280579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3728FC-0854-4A49-9683-B1A43FE8DF02}"/>
              </a:ext>
            </a:extLst>
          </p:cNvPr>
          <p:cNvSpPr txBox="1"/>
          <p:nvPr/>
        </p:nvSpPr>
        <p:spPr>
          <a:xfrm>
            <a:off x="1244183" y="1487635"/>
            <a:ext cx="9998440" cy="3236399"/>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s-AR" sz="2800" dirty="0">
                <a:latin typeface="Bahnschrift SemiBold" panose="020B0502040204020203" pitchFamily="34" charset="0"/>
              </a:rPr>
              <a:t>INTRODUCCIÓN A ARQUITECTURAS MULTIPROCESADOR</a:t>
            </a:r>
          </a:p>
          <a:p>
            <a:pPr marL="171450" indent="-171450">
              <a:lnSpc>
                <a:spcPct val="150000"/>
              </a:lnSpc>
              <a:buFont typeface="Arial" panose="020B0604020202020204" pitchFamily="34" charset="0"/>
              <a:buChar char="•"/>
            </a:pPr>
            <a:r>
              <a:rPr lang="es-AR" sz="2800" dirty="0">
                <a:latin typeface="Bahnschrift SemiBold" panose="020B0502040204020203" pitchFamily="34" charset="0"/>
              </a:rPr>
              <a:t>ARQUITECTURA DE MEMORIA COMPARTIDA CENTRALIZADA</a:t>
            </a:r>
          </a:p>
          <a:p>
            <a:pPr marL="171450" indent="-171450">
              <a:lnSpc>
                <a:spcPct val="150000"/>
              </a:lnSpc>
              <a:buFont typeface="Arial" panose="020B0604020202020204" pitchFamily="34" charset="0"/>
              <a:buChar char="•"/>
            </a:pPr>
            <a:r>
              <a:rPr lang="es-AR" sz="2800" dirty="0">
                <a:latin typeface="Bahnschrift SemiBold" panose="020B0502040204020203" pitchFamily="34" charset="0"/>
              </a:rPr>
              <a:t>ALTERNATIVAS DE COHERENCIA DE CACHE</a:t>
            </a:r>
          </a:p>
          <a:p>
            <a:pPr marL="171450" indent="-171450">
              <a:lnSpc>
                <a:spcPct val="150000"/>
              </a:lnSpc>
              <a:buFont typeface="Arial" panose="020B0604020202020204" pitchFamily="34" charset="0"/>
              <a:buChar char="•"/>
            </a:pPr>
            <a:r>
              <a:rPr lang="es-AR" sz="2800" dirty="0">
                <a:latin typeface="Bahnschrift SemiBold" panose="020B0502040204020203" pitchFamily="34" charset="0"/>
              </a:rPr>
              <a:t>PROTOCOLOS DE ESPIONAJE</a:t>
            </a:r>
          </a:p>
          <a:p>
            <a:pPr marL="171450" indent="-171450">
              <a:lnSpc>
                <a:spcPct val="150000"/>
              </a:lnSpc>
              <a:buFont typeface="Arial" panose="020B0604020202020204" pitchFamily="34" charset="0"/>
              <a:buChar char="•"/>
            </a:pPr>
            <a:r>
              <a:rPr lang="es-AR" sz="2800" dirty="0">
                <a:latin typeface="Bahnschrift SemiBold" panose="020B0502040204020203" pitchFamily="34" charset="0"/>
              </a:rPr>
              <a:t>RESUMEN  </a:t>
            </a:r>
          </a:p>
        </p:txBody>
      </p:sp>
    </p:spTree>
    <p:extLst>
      <p:ext uri="{BB962C8B-B14F-4D97-AF65-F5344CB8AC3E}">
        <p14:creationId xmlns:p14="http://schemas.microsoft.com/office/powerpoint/2010/main" val="4228383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865E955-0F50-4F45-96BC-50B97BC4A967}"/>
              </a:ext>
            </a:extLst>
          </p:cNvPr>
          <p:cNvPicPr>
            <a:picLocks noChangeAspect="1"/>
          </p:cNvPicPr>
          <p:nvPr/>
        </p:nvPicPr>
        <p:blipFill>
          <a:blip r:embed="rId2"/>
          <a:stretch>
            <a:fillRect/>
          </a:stretch>
        </p:blipFill>
        <p:spPr>
          <a:xfrm>
            <a:off x="1214204" y="292179"/>
            <a:ext cx="10298242" cy="6273642"/>
          </a:xfrm>
          <a:prstGeom prst="rect">
            <a:avLst/>
          </a:prstGeom>
        </p:spPr>
      </p:pic>
    </p:spTree>
    <p:extLst>
      <p:ext uri="{BB962C8B-B14F-4D97-AF65-F5344CB8AC3E}">
        <p14:creationId xmlns:p14="http://schemas.microsoft.com/office/powerpoint/2010/main" val="1002632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88842" y="438422"/>
            <a:ext cx="9335317" cy="5877792"/>
          </a:xfrm>
          <a:prstGeom prst="rect">
            <a:avLst/>
          </a:prstGeom>
        </p:spPr>
      </p:pic>
    </p:spTree>
    <p:extLst>
      <p:ext uri="{BB962C8B-B14F-4D97-AF65-F5344CB8AC3E}">
        <p14:creationId xmlns:p14="http://schemas.microsoft.com/office/powerpoint/2010/main" val="4179824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77316" y="750297"/>
            <a:ext cx="8863964" cy="5524631"/>
          </a:xfrm>
          <a:prstGeom prst="rect">
            <a:avLst/>
          </a:prstGeom>
        </p:spPr>
      </p:pic>
    </p:spTree>
    <p:extLst>
      <p:ext uri="{BB962C8B-B14F-4D97-AF65-F5344CB8AC3E}">
        <p14:creationId xmlns:p14="http://schemas.microsoft.com/office/powerpoint/2010/main" val="3399871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174E0C9-053B-4C02-B7EA-23F13805A1A5}"/>
              </a:ext>
            </a:extLst>
          </p:cNvPr>
          <p:cNvPicPr>
            <a:picLocks noChangeAspect="1"/>
          </p:cNvPicPr>
          <p:nvPr/>
        </p:nvPicPr>
        <p:blipFill>
          <a:blip r:embed="rId2"/>
          <a:stretch>
            <a:fillRect/>
          </a:stretch>
        </p:blipFill>
        <p:spPr>
          <a:xfrm>
            <a:off x="1061538" y="1610427"/>
            <a:ext cx="10068924" cy="4355658"/>
          </a:xfrm>
          <a:prstGeom prst="rect">
            <a:avLst/>
          </a:prstGeom>
        </p:spPr>
      </p:pic>
    </p:spTree>
    <p:extLst>
      <p:ext uri="{BB962C8B-B14F-4D97-AF65-F5344CB8AC3E}">
        <p14:creationId xmlns:p14="http://schemas.microsoft.com/office/powerpoint/2010/main" val="4170876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76559" y="594359"/>
            <a:ext cx="10091738" cy="6002521"/>
          </a:xfrm>
          <a:prstGeom prst="rect">
            <a:avLst/>
          </a:prstGeom>
        </p:spPr>
      </p:pic>
    </p:spTree>
    <p:extLst>
      <p:ext uri="{BB962C8B-B14F-4D97-AF65-F5344CB8AC3E}">
        <p14:creationId xmlns:p14="http://schemas.microsoft.com/office/powerpoint/2010/main" val="2392665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66046" y="575173"/>
            <a:ext cx="8727486" cy="5926071"/>
          </a:xfrm>
          <a:prstGeom prst="rect">
            <a:avLst/>
          </a:prstGeom>
        </p:spPr>
      </p:pic>
    </p:spTree>
    <p:extLst>
      <p:ext uri="{BB962C8B-B14F-4D97-AF65-F5344CB8AC3E}">
        <p14:creationId xmlns:p14="http://schemas.microsoft.com/office/powerpoint/2010/main" val="1402549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68644" y="584562"/>
            <a:ext cx="8694543" cy="5568043"/>
          </a:xfrm>
          <a:prstGeom prst="rect">
            <a:avLst/>
          </a:prstGeom>
        </p:spPr>
      </p:pic>
    </p:spTree>
    <p:extLst>
      <p:ext uri="{BB962C8B-B14F-4D97-AF65-F5344CB8AC3E}">
        <p14:creationId xmlns:p14="http://schemas.microsoft.com/office/powerpoint/2010/main" val="532272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121FD36-F69A-45BC-8E24-5CCFCECD3CCF}"/>
              </a:ext>
            </a:extLst>
          </p:cNvPr>
          <p:cNvPicPr>
            <a:picLocks noChangeAspect="1"/>
          </p:cNvPicPr>
          <p:nvPr/>
        </p:nvPicPr>
        <p:blipFill>
          <a:blip r:embed="rId2"/>
          <a:stretch>
            <a:fillRect/>
          </a:stretch>
        </p:blipFill>
        <p:spPr>
          <a:xfrm>
            <a:off x="1771650" y="1086679"/>
            <a:ext cx="8648700" cy="1981200"/>
          </a:xfrm>
          <a:prstGeom prst="rect">
            <a:avLst/>
          </a:prstGeom>
        </p:spPr>
      </p:pic>
      <p:pic>
        <p:nvPicPr>
          <p:cNvPr id="4" name="Imagen 3">
            <a:extLst>
              <a:ext uri="{FF2B5EF4-FFF2-40B4-BE49-F238E27FC236}">
                <a16:creationId xmlns:a16="http://schemas.microsoft.com/office/drawing/2014/main" id="{50AFAFB0-3F17-41E6-ABDB-2C51C1EC5634}"/>
              </a:ext>
            </a:extLst>
          </p:cNvPr>
          <p:cNvPicPr>
            <a:picLocks noChangeAspect="1"/>
          </p:cNvPicPr>
          <p:nvPr/>
        </p:nvPicPr>
        <p:blipFill>
          <a:blip r:embed="rId3"/>
          <a:stretch>
            <a:fillRect/>
          </a:stretch>
        </p:blipFill>
        <p:spPr>
          <a:xfrm>
            <a:off x="1590675" y="3429000"/>
            <a:ext cx="9010650" cy="2809875"/>
          </a:xfrm>
          <a:prstGeom prst="rect">
            <a:avLst/>
          </a:prstGeom>
        </p:spPr>
      </p:pic>
    </p:spTree>
    <p:extLst>
      <p:ext uri="{BB962C8B-B14F-4D97-AF65-F5344CB8AC3E}">
        <p14:creationId xmlns:p14="http://schemas.microsoft.com/office/powerpoint/2010/main" val="621769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251720" y="659810"/>
            <a:ext cx="9146314" cy="5395750"/>
          </a:xfrm>
          <a:prstGeom prst="rect">
            <a:avLst/>
          </a:prstGeom>
        </p:spPr>
      </p:pic>
    </p:spTree>
    <p:extLst>
      <p:ext uri="{BB962C8B-B14F-4D97-AF65-F5344CB8AC3E}">
        <p14:creationId xmlns:p14="http://schemas.microsoft.com/office/powerpoint/2010/main" val="169782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385887" y="709476"/>
            <a:ext cx="8733487" cy="5325564"/>
          </a:xfrm>
          <a:prstGeom prst="rect">
            <a:avLst/>
          </a:prstGeom>
        </p:spPr>
      </p:pic>
    </p:spTree>
    <p:extLst>
      <p:ext uri="{BB962C8B-B14F-4D97-AF65-F5344CB8AC3E}">
        <p14:creationId xmlns:p14="http://schemas.microsoft.com/office/powerpoint/2010/main" val="322984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0526" y="306393"/>
            <a:ext cx="9930415" cy="6225036"/>
          </a:xfrm>
          <a:prstGeom prst="rect">
            <a:avLst/>
          </a:prstGeom>
        </p:spPr>
      </p:pic>
    </p:spTree>
    <p:extLst>
      <p:ext uri="{BB962C8B-B14F-4D97-AF65-F5344CB8AC3E}">
        <p14:creationId xmlns:p14="http://schemas.microsoft.com/office/powerpoint/2010/main" val="2961506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419224" y="430121"/>
            <a:ext cx="8638363" cy="5565730"/>
          </a:xfrm>
          <a:prstGeom prst="rect">
            <a:avLst/>
          </a:prstGeom>
        </p:spPr>
      </p:pic>
    </p:spTree>
    <p:extLst>
      <p:ext uri="{BB962C8B-B14F-4D97-AF65-F5344CB8AC3E}">
        <p14:creationId xmlns:p14="http://schemas.microsoft.com/office/powerpoint/2010/main" val="3047106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19732" y="663620"/>
            <a:ext cx="9607516" cy="5332231"/>
          </a:xfrm>
          <a:prstGeom prst="rect">
            <a:avLst/>
          </a:prstGeom>
        </p:spPr>
      </p:pic>
    </p:spTree>
    <p:extLst>
      <p:ext uri="{BB962C8B-B14F-4D97-AF65-F5344CB8AC3E}">
        <p14:creationId xmlns:p14="http://schemas.microsoft.com/office/powerpoint/2010/main" val="1063976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21933" y="749753"/>
            <a:ext cx="8945473" cy="5643759"/>
          </a:xfrm>
          <a:prstGeom prst="rect">
            <a:avLst/>
          </a:prstGeom>
        </p:spPr>
      </p:pic>
    </p:spTree>
    <p:extLst>
      <p:ext uri="{BB962C8B-B14F-4D97-AF65-F5344CB8AC3E}">
        <p14:creationId xmlns:p14="http://schemas.microsoft.com/office/powerpoint/2010/main" val="3807827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B6F24DA-5A4E-4477-AD10-EE13E8B3D86C}"/>
              </a:ext>
            </a:extLst>
          </p:cNvPr>
          <p:cNvPicPr>
            <a:picLocks noChangeAspect="1"/>
          </p:cNvPicPr>
          <p:nvPr/>
        </p:nvPicPr>
        <p:blipFill>
          <a:blip r:embed="rId2"/>
          <a:stretch>
            <a:fillRect/>
          </a:stretch>
        </p:blipFill>
        <p:spPr>
          <a:xfrm>
            <a:off x="1936640" y="0"/>
            <a:ext cx="8513664" cy="4991725"/>
          </a:xfrm>
          <a:prstGeom prst="rect">
            <a:avLst/>
          </a:prstGeom>
        </p:spPr>
      </p:pic>
      <p:pic>
        <p:nvPicPr>
          <p:cNvPr id="4" name="Imagen 3">
            <a:extLst>
              <a:ext uri="{FF2B5EF4-FFF2-40B4-BE49-F238E27FC236}">
                <a16:creationId xmlns:a16="http://schemas.microsoft.com/office/drawing/2014/main" id="{7A4A3DAF-7258-4749-91D7-DEE7AAC1B287}"/>
              </a:ext>
            </a:extLst>
          </p:cNvPr>
          <p:cNvPicPr>
            <a:picLocks noChangeAspect="1"/>
          </p:cNvPicPr>
          <p:nvPr/>
        </p:nvPicPr>
        <p:blipFill>
          <a:blip r:embed="rId3"/>
          <a:stretch>
            <a:fillRect/>
          </a:stretch>
        </p:blipFill>
        <p:spPr>
          <a:xfrm>
            <a:off x="1272680" y="4991725"/>
            <a:ext cx="9180248" cy="1866275"/>
          </a:xfrm>
          <a:prstGeom prst="rect">
            <a:avLst/>
          </a:prstGeom>
        </p:spPr>
      </p:pic>
    </p:spTree>
    <p:extLst>
      <p:ext uri="{BB962C8B-B14F-4D97-AF65-F5344CB8AC3E}">
        <p14:creationId xmlns:p14="http://schemas.microsoft.com/office/powerpoint/2010/main" val="36632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92385BF-0DC7-4832-BEC0-230B4ED2ADFF}"/>
              </a:ext>
            </a:extLst>
          </p:cNvPr>
          <p:cNvSpPr/>
          <p:nvPr/>
        </p:nvSpPr>
        <p:spPr>
          <a:xfrm>
            <a:off x="1802295" y="1012497"/>
            <a:ext cx="8945217" cy="4524315"/>
          </a:xfrm>
          <a:prstGeom prst="rect">
            <a:avLst/>
          </a:prstGeom>
        </p:spPr>
        <p:txBody>
          <a:bodyPr wrap="square">
            <a:spAutoFit/>
          </a:bodyPr>
          <a:lstStyle/>
          <a:p>
            <a:pPr algn="just"/>
            <a:r>
              <a:rPr lang="es-AR" sz="2400" dirty="0"/>
              <a:t>El directorio centralizado (protocolo de mapeado completo) mantiene un directorio en el cual cada entrada tiene un bit, llamado bit de presencia, por cada una de las cachés del sistema. El bit de presencia se utiliza para especificar la presencia en las cachés de copias del bloque de memoria. Cada bit determina si la copia del bloque está presente en la correspondiente caché. Por ejemplo, en la figura siguiente, las cachés de los procesadores </a:t>
            </a:r>
            <a:r>
              <a:rPr lang="es-AR" sz="2400" dirty="0" err="1"/>
              <a:t>Pa</a:t>
            </a:r>
            <a:r>
              <a:rPr lang="es-AR" sz="2400" dirty="0"/>
              <a:t> y Pc contienen una copia del bloque de datos x, pero la caché del procesador Pb no. Aparte, cada entrada del directorio tiene un bit llamado bit de inconsistencia única. Cuando este bit está activado, sólo uno de los bits de presencia está a uno, es decir, sólo existe una caché con la copia de ese bloque o línea, con lo que sólo esa caché tiene permiso para actualizar la línea</a:t>
            </a:r>
          </a:p>
        </p:txBody>
      </p:sp>
    </p:spTree>
    <p:extLst>
      <p:ext uri="{BB962C8B-B14F-4D97-AF65-F5344CB8AC3E}">
        <p14:creationId xmlns:p14="http://schemas.microsoft.com/office/powerpoint/2010/main" val="2809357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DA3B575-2789-4C31-94CA-2A7EE912E55C}"/>
              </a:ext>
            </a:extLst>
          </p:cNvPr>
          <p:cNvPicPr>
            <a:picLocks noChangeAspect="1"/>
          </p:cNvPicPr>
          <p:nvPr/>
        </p:nvPicPr>
        <p:blipFill>
          <a:blip r:embed="rId2"/>
          <a:stretch>
            <a:fillRect/>
          </a:stretch>
        </p:blipFill>
        <p:spPr>
          <a:xfrm>
            <a:off x="1720090" y="645836"/>
            <a:ext cx="8298553" cy="4262061"/>
          </a:xfrm>
          <a:prstGeom prst="rect">
            <a:avLst/>
          </a:prstGeom>
        </p:spPr>
      </p:pic>
      <p:sp>
        <p:nvSpPr>
          <p:cNvPr id="3" name="Rectángulo 2">
            <a:extLst>
              <a:ext uri="{FF2B5EF4-FFF2-40B4-BE49-F238E27FC236}">
                <a16:creationId xmlns:a16="http://schemas.microsoft.com/office/drawing/2014/main" id="{DE09FBEC-73EC-4DD6-B37D-D4B4830AAF6F}"/>
              </a:ext>
            </a:extLst>
          </p:cNvPr>
          <p:cNvSpPr/>
          <p:nvPr/>
        </p:nvSpPr>
        <p:spPr>
          <a:xfrm>
            <a:off x="993912" y="4907897"/>
            <a:ext cx="10442713" cy="1477328"/>
          </a:xfrm>
          <a:prstGeom prst="rect">
            <a:avLst/>
          </a:prstGeom>
        </p:spPr>
        <p:txBody>
          <a:bodyPr wrap="square">
            <a:spAutoFit/>
          </a:bodyPr>
          <a:lstStyle/>
          <a:p>
            <a:r>
              <a:rPr lang="es-AR" dirty="0"/>
              <a:t>Cada caché por su parte tiene dos bits en cada entrada de la caché. El primero es el bit de validación  e indica si la copia es válida o no. Si el bit es cero, indica que la copia no es válida, es decir, la copia se puede quitar de la caché. El otro bit, llamado bit de privacidad  sirve para indicar si la copia tiene permiso de escritura, es decir, cuando este bit es uno entonces es la única copia que existe de esta línea en las cachés y por tanto tiene permiso para escribir</a:t>
            </a:r>
          </a:p>
        </p:txBody>
      </p:sp>
    </p:spTree>
    <p:extLst>
      <p:ext uri="{BB962C8B-B14F-4D97-AF65-F5344CB8AC3E}">
        <p14:creationId xmlns:p14="http://schemas.microsoft.com/office/powerpoint/2010/main" val="13333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EC58A8C-7B1C-4367-85C9-9483FEE011E9}"/>
              </a:ext>
            </a:extLst>
          </p:cNvPr>
          <p:cNvPicPr>
            <a:picLocks noChangeAspect="1"/>
          </p:cNvPicPr>
          <p:nvPr/>
        </p:nvPicPr>
        <p:blipFill>
          <a:blip r:embed="rId2"/>
          <a:stretch>
            <a:fillRect/>
          </a:stretch>
        </p:blipFill>
        <p:spPr>
          <a:xfrm>
            <a:off x="1745807" y="181600"/>
            <a:ext cx="8289361" cy="3820774"/>
          </a:xfrm>
          <a:prstGeom prst="rect">
            <a:avLst/>
          </a:prstGeom>
        </p:spPr>
      </p:pic>
      <p:pic>
        <p:nvPicPr>
          <p:cNvPr id="3" name="Imagen 2">
            <a:extLst>
              <a:ext uri="{FF2B5EF4-FFF2-40B4-BE49-F238E27FC236}">
                <a16:creationId xmlns:a16="http://schemas.microsoft.com/office/drawing/2014/main" id="{B6ABDD9A-00C5-4055-99D0-99BDAFCC39F4}"/>
              </a:ext>
            </a:extLst>
          </p:cNvPr>
          <p:cNvPicPr>
            <a:picLocks noChangeAspect="1"/>
          </p:cNvPicPr>
          <p:nvPr/>
        </p:nvPicPr>
        <p:blipFill>
          <a:blip r:embed="rId3"/>
          <a:stretch>
            <a:fillRect/>
          </a:stretch>
        </p:blipFill>
        <p:spPr>
          <a:xfrm>
            <a:off x="851706" y="3872692"/>
            <a:ext cx="8846930" cy="3046142"/>
          </a:xfrm>
          <a:prstGeom prst="rect">
            <a:avLst/>
          </a:prstGeom>
        </p:spPr>
      </p:pic>
    </p:spTree>
    <p:extLst>
      <p:ext uri="{BB962C8B-B14F-4D97-AF65-F5344CB8AC3E}">
        <p14:creationId xmlns:p14="http://schemas.microsoft.com/office/powerpoint/2010/main" val="228099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ABAE792-FA16-45D7-BCC1-385C74F9A1CA}"/>
              </a:ext>
            </a:extLst>
          </p:cNvPr>
          <p:cNvPicPr>
            <a:picLocks noChangeAspect="1"/>
          </p:cNvPicPr>
          <p:nvPr/>
        </p:nvPicPr>
        <p:blipFill>
          <a:blip r:embed="rId2"/>
          <a:stretch>
            <a:fillRect/>
          </a:stretch>
        </p:blipFill>
        <p:spPr>
          <a:xfrm>
            <a:off x="1092450" y="11564"/>
            <a:ext cx="10007099" cy="5254131"/>
          </a:xfrm>
          <a:prstGeom prst="rect">
            <a:avLst/>
          </a:prstGeom>
        </p:spPr>
      </p:pic>
      <p:sp>
        <p:nvSpPr>
          <p:cNvPr id="3" name="Rectángulo 2">
            <a:extLst>
              <a:ext uri="{FF2B5EF4-FFF2-40B4-BE49-F238E27FC236}">
                <a16:creationId xmlns:a16="http://schemas.microsoft.com/office/drawing/2014/main" id="{C059B0BF-2C51-4C95-B3EE-4CC43C0C05D9}"/>
              </a:ext>
            </a:extLst>
          </p:cNvPr>
          <p:cNvSpPr/>
          <p:nvPr/>
        </p:nvSpPr>
        <p:spPr>
          <a:xfrm>
            <a:off x="711365" y="5565498"/>
            <a:ext cx="10388184" cy="923330"/>
          </a:xfrm>
          <a:prstGeom prst="rect">
            <a:avLst/>
          </a:prstGeom>
        </p:spPr>
        <p:txBody>
          <a:bodyPr wrap="square">
            <a:spAutoFit/>
          </a:bodyPr>
          <a:lstStyle/>
          <a:p>
            <a:r>
              <a:rPr lang="es-AR" dirty="0"/>
              <a:t>Un esquema básico de un sistema multiprocesador con una serie de procesadores, una caché asociada por procesador, y un hardware dedicado de Snoopy cache </a:t>
            </a:r>
            <a:r>
              <a:rPr lang="es-AR" dirty="0" err="1"/>
              <a:t>coherence</a:t>
            </a:r>
            <a:r>
              <a:rPr lang="es-AR" dirty="0"/>
              <a:t> (SCC). Todos ellos están conectados a la red de interconexión (normalmente un bus) que conecta la memoria compartida con los procesadores.</a:t>
            </a:r>
          </a:p>
        </p:txBody>
      </p:sp>
    </p:spTree>
    <p:extLst>
      <p:ext uri="{BB962C8B-B14F-4D97-AF65-F5344CB8AC3E}">
        <p14:creationId xmlns:p14="http://schemas.microsoft.com/office/powerpoint/2010/main" val="1774538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E8432E3-5DCF-47CF-978D-42E2B614CA7C}"/>
              </a:ext>
            </a:extLst>
          </p:cNvPr>
          <p:cNvPicPr>
            <a:picLocks noChangeAspect="1"/>
          </p:cNvPicPr>
          <p:nvPr/>
        </p:nvPicPr>
        <p:blipFill>
          <a:blip r:embed="rId2"/>
          <a:stretch>
            <a:fillRect/>
          </a:stretch>
        </p:blipFill>
        <p:spPr>
          <a:xfrm>
            <a:off x="1185705" y="556395"/>
            <a:ext cx="9067567" cy="5745210"/>
          </a:xfrm>
          <a:prstGeom prst="rect">
            <a:avLst/>
          </a:prstGeom>
        </p:spPr>
      </p:pic>
    </p:spTree>
    <p:extLst>
      <p:ext uri="{BB962C8B-B14F-4D97-AF65-F5344CB8AC3E}">
        <p14:creationId xmlns:p14="http://schemas.microsoft.com/office/powerpoint/2010/main" val="3161997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130C55-2C99-4D12-8B74-737D4015CAD7}"/>
              </a:ext>
            </a:extLst>
          </p:cNvPr>
          <p:cNvPicPr>
            <a:picLocks noChangeAspect="1"/>
          </p:cNvPicPr>
          <p:nvPr/>
        </p:nvPicPr>
        <p:blipFill>
          <a:blip r:embed="rId2"/>
          <a:stretch>
            <a:fillRect/>
          </a:stretch>
        </p:blipFill>
        <p:spPr>
          <a:xfrm>
            <a:off x="4138378" y="2537211"/>
            <a:ext cx="8053622" cy="4320789"/>
          </a:xfrm>
          <a:prstGeom prst="rect">
            <a:avLst/>
          </a:prstGeom>
        </p:spPr>
      </p:pic>
      <p:pic>
        <p:nvPicPr>
          <p:cNvPr id="3" name="Imagen 2">
            <a:extLst>
              <a:ext uri="{FF2B5EF4-FFF2-40B4-BE49-F238E27FC236}">
                <a16:creationId xmlns:a16="http://schemas.microsoft.com/office/drawing/2014/main" id="{650BAC91-0F88-4006-9E0D-7D2919668962}"/>
              </a:ext>
            </a:extLst>
          </p:cNvPr>
          <p:cNvPicPr>
            <a:picLocks noChangeAspect="1"/>
          </p:cNvPicPr>
          <p:nvPr/>
        </p:nvPicPr>
        <p:blipFill>
          <a:blip r:embed="rId3"/>
          <a:stretch>
            <a:fillRect/>
          </a:stretch>
        </p:blipFill>
        <p:spPr>
          <a:xfrm>
            <a:off x="0" y="0"/>
            <a:ext cx="4230415" cy="4142945"/>
          </a:xfrm>
          <a:prstGeom prst="rect">
            <a:avLst/>
          </a:prstGeom>
        </p:spPr>
      </p:pic>
    </p:spTree>
    <p:extLst>
      <p:ext uri="{BB962C8B-B14F-4D97-AF65-F5344CB8AC3E}">
        <p14:creationId xmlns:p14="http://schemas.microsoft.com/office/powerpoint/2010/main" val="1647176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2957D9E-DC36-4B87-B483-A35C2A43294E}"/>
              </a:ext>
            </a:extLst>
          </p:cNvPr>
          <p:cNvPicPr>
            <a:picLocks noChangeAspect="1"/>
          </p:cNvPicPr>
          <p:nvPr/>
        </p:nvPicPr>
        <p:blipFill>
          <a:blip r:embed="rId2"/>
          <a:stretch>
            <a:fillRect/>
          </a:stretch>
        </p:blipFill>
        <p:spPr>
          <a:xfrm>
            <a:off x="28575" y="566737"/>
            <a:ext cx="12134850" cy="5849053"/>
          </a:xfrm>
          <a:prstGeom prst="rect">
            <a:avLst/>
          </a:prstGeom>
        </p:spPr>
      </p:pic>
    </p:spTree>
    <p:extLst>
      <p:ext uri="{BB962C8B-B14F-4D97-AF65-F5344CB8AC3E}">
        <p14:creationId xmlns:p14="http://schemas.microsoft.com/office/powerpoint/2010/main" val="2294054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9825495-2366-4812-BE6A-FD2E30280ABF}"/>
              </a:ext>
            </a:extLst>
          </p:cNvPr>
          <p:cNvPicPr>
            <a:picLocks noChangeAspect="1"/>
          </p:cNvPicPr>
          <p:nvPr/>
        </p:nvPicPr>
        <p:blipFill>
          <a:blip r:embed="rId2"/>
          <a:stretch>
            <a:fillRect/>
          </a:stretch>
        </p:blipFill>
        <p:spPr>
          <a:xfrm>
            <a:off x="1329887" y="0"/>
            <a:ext cx="9000458" cy="2756485"/>
          </a:xfrm>
          <a:prstGeom prst="rect">
            <a:avLst/>
          </a:prstGeom>
        </p:spPr>
      </p:pic>
      <p:pic>
        <p:nvPicPr>
          <p:cNvPr id="6" name="Imagen 5">
            <a:extLst>
              <a:ext uri="{FF2B5EF4-FFF2-40B4-BE49-F238E27FC236}">
                <a16:creationId xmlns:a16="http://schemas.microsoft.com/office/drawing/2014/main" id="{1CD37221-CAE6-4ADE-AFC1-1F7C1DA8B9D3}"/>
              </a:ext>
            </a:extLst>
          </p:cNvPr>
          <p:cNvPicPr>
            <a:picLocks noChangeAspect="1"/>
          </p:cNvPicPr>
          <p:nvPr/>
        </p:nvPicPr>
        <p:blipFill>
          <a:blip r:embed="rId3"/>
          <a:stretch>
            <a:fillRect/>
          </a:stretch>
        </p:blipFill>
        <p:spPr>
          <a:xfrm>
            <a:off x="4336604" y="2455359"/>
            <a:ext cx="4065274" cy="4402641"/>
          </a:xfrm>
          <a:prstGeom prst="rect">
            <a:avLst/>
          </a:prstGeom>
        </p:spPr>
      </p:pic>
    </p:spTree>
    <p:extLst>
      <p:ext uri="{BB962C8B-B14F-4D97-AF65-F5344CB8AC3E}">
        <p14:creationId xmlns:p14="http://schemas.microsoft.com/office/powerpoint/2010/main" val="1117090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28886" y="743358"/>
            <a:ext cx="8570521" cy="5474562"/>
          </a:xfrm>
          <a:prstGeom prst="rect">
            <a:avLst/>
          </a:prstGeom>
        </p:spPr>
      </p:pic>
    </p:spTree>
    <p:extLst>
      <p:ext uri="{BB962C8B-B14F-4D97-AF65-F5344CB8AC3E}">
        <p14:creationId xmlns:p14="http://schemas.microsoft.com/office/powerpoint/2010/main" val="2462084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71475" y="381000"/>
            <a:ext cx="11449050" cy="6096000"/>
          </a:xfrm>
          <a:prstGeom prst="rect">
            <a:avLst/>
          </a:prstGeom>
        </p:spPr>
      </p:pic>
    </p:spTree>
    <p:extLst>
      <p:ext uri="{BB962C8B-B14F-4D97-AF65-F5344CB8AC3E}">
        <p14:creationId xmlns:p14="http://schemas.microsoft.com/office/powerpoint/2010/main" val="3584277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5193" y="729887"/>
            <a:ext cx="11914014" cy="5592536"/>
          </a:xfrm>
          <a:prstGeom prst="rect">
            <a:avLst/>
          </a:prstGeom>
        </p:spPr>
      </p:pic>
    </p:spTree>
    <p:extLst>
      <p:ext uri="{BB962C8B-B14F-4D97-AF65-F5344CB8AC3E}">
        <p14:creationId xmlns:p14="http://schemas.microsoft.com/office/powerpoint/2010/main" val="272058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1E02797-9E30-4BCB-ADFA-1C97D00EACBA}"/>
              </a:ext>
            </a:extLst>
          </p:cNvPr>
          <p:cNvPicPr>
            <a:picLocks noChangeAspect="1"/>
          </p:cNvPicPr>
          <p:nvPr/>
        </p:nvPicPr>
        <p:blipFill>
          <a:blip r:embed="rId2"/>
          <a:stretch>
            <a:fillRect/>
          </a:stretch>
        </p:blipFill>
        <p:spPr>
          <a:xfrm>
            <a:off x="1193131" y="0"/>
            <a:ext cx="9805737" cy="6858000"/>
          </a:xfrm>
          <a:prstGeom prst="rect">
            <a:avLst/>
          </a:prstGeom>
        </p:spPr>
      </p:pic>
    </p:spTree>
    <p:extLst>
      <p:ext uri="{BB962C8B-B14F-4D97-AF65-F5344CB8AC3E}">
        <p14:creationId xmlns:p14="http://schemas.microsoft.com/office/powerpoint/2010/main" val="141361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55442" y="582929"/>
            <a:ext cx="10820007" cy="5739493"/>
          </a:xfrm>
          <a:prstGeom prst="rect">
            <a:avLst/>
          </a:prstGeom>
        </p:spPr>
      </p:pic>
    </p:spTree>
    <p:extLst>
      <p:ext uri="{BB962C8B-B14F-4D97-AF65-F5344CB8AC3E}">
        <p14:creationId xmlns:p14="http://schemas.microsoft.com/office/powerpoint/2010/main" val="234992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8525" y="2351973"/>
            <a:ext cx="11834949" cy="2376592"/>
          </a:xfrm>
          <a:prstGeom prst="rect">
            <a:avLst/>
          </a:prstGeom>
        </p:spPr>
      </p:pic>
    </p:spTree>
    <p:extLst>
      <p:ext uri="{BB962C8B-B14F-4D97-AF65-F5344CB8AC3E}">
        <p14:creationId xmlns:p14="http://schemas.microsoft.com/office/powerpoint/2010/main" val="109677436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345</Words>
  <Application>Microsoft Office PowerPoint</Application>
  <PresentationFormat>Panorámica</PresentationFormat>
  <Paragraphs>13</Paragraphs>
  <Slides>41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41</vt:i4>
      </vt:variant>
    </vt:vector>
  </HeadingPairs>
  <TitlesOfParts>
    <vt:vector size="46" baseType="lpstr">
      <vt:lpstr>Arial</vt:lpstr>
      <vt:lpstr>Bahnschrift SemiBold</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Osvaldo Marianetti</dc:creator>
  <cp:lastModifiedBy>Osvaldo om. Marianetti</cp:lastModifiedBy>
  <cp:revision>54</cp:revision>
  <dcterms:created xsi:type="dcterms:W3CDTF">2019-09-26T19:40:20Z</dcterms:created>
  <dcterms:modified xsi:type="dcterms:W3CDTF">2026-05-18T14:20:03Z</dcterms:modified>
</cp:coreProperties>
</file>