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8" r:id="rId18"/>
    <p:sldId id="279" r:id="rId19"/>
    <p:sldId id="280" r:id="rId20"/>
    <p:sldId id="281" r:id="rId21"/>
    <p:sldId id="282" r:id="rId22"/>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4660"/>
  </p:normalViewPr>
  <p:slideViewPr>
    <p:cSldViewPr snapToGrid="0">
      <p:cViewPr>
        <p:scale>
          <a:sx n="70" d="100"/>
          <a:sy n="70" d="100"/>
        </p:scale>
        <p:origin x="420"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7925C6-2FC0-4826-B126-894367E07BE0}" type="datetimeFigureOut">
              <a:rPr lang="es-AR" smtClean="0"/>
              <a:t>18/5/2026</a:t>
            </a:fld>
            <a:endParaRPr lang="es-A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1DDC19-6E99-4E38-B529-ADFB3EBEDD8B}" type="slidenum">
              <a:rPr lang="es-AR" smtClean="0"/>
              <a:t>‹Nº›</a:t>
            </a:fld>
            <a:endParaRPr lang="es-AR"/>
          </a:p>
        </p:txBody>
      </p:sp>
    </p:spTree>
    <p:extLst>
      <p:ext uri="{BB962C8B-B14F-4D97-AF65-F5344CB8AC3E}">
        <p14:creationId xmlns:p14="http://schemas.microsoft.com/office/powerpoint/2010/main" val="37087364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5"/>
          </p:nvPr>
        </p:nvSpPr>
        <p:spPr/>
        <p:txBody>
          <a:bodyPr/>
          <a:lstStyle/>
          <a:p>
            <a:fld id="{C31DDC19-6E99-4E38-B529-ADFB3EBEDD8B}" type="slidenum">
              <a:rPr lang="es-AR" smtClean="0"/>
              <a:t>7</a:t>
            </a:fld>
            <a:endParaRPr lang="es-AR"/>
          </a:p>
        </p:txBody>
      </p:sp>
    </p:spTree>
    <p:extLst>
      <p:ext uri="{BB962C8B-B14F-4D97-AF65-F5344CB8AC3E}">
        <p14:creationId xmlns:p14="http://schemas.microsoft.com/office/powerpoint/2010/main" val="3352157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5"/>
          </p:nvPr>
        </p:nvSpPr>
        <p:spPr/>
        <p:txBody>
          <a:bodyPr/>
          <a:lstStyle/>
          <a:p>
            <a:fld id="{C31DDC19-6E99-4E38-B529-ADFB3EBEDD8B}" type="slidenum">
              <a:rPr lang="es-AR" smtClean="0"/>
              <a:t>12</a:t>
            </a:fld>
            <a:endParaRPr lang="es-AR"/>
          </a:p>
        </p:txBody>
      </p:sp>
    </p:spTree>
    <p:extLst>
      <p:ext uri="{BB962C8B-B14F-4D97-AF65-F5344CB8AC3E}">
        <p14:creationId xmlns:p14="http://schemas.microsoft.com/office/powerpoint/2010/main" val="387160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9CC994-D471-DEC7-606B-DD79B15E6E28}"/>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AR"/>
          </a:p>
        </p:txBody>
      </p:sp>
      <p:sp>
        <p:nvSpPr>
          <p:cNvPr id="3" name="Subtítulo 2">
            <a:extLst>
              <a:ext uri="{FF2B5EF4-FFF2-40B4-BE49-F238E27FC236}">
                <a16:creationId xmlns:a16="http://schemas.microsoft.com/office/drawing/2014/main" id="{F3805B02-DE6B-7699-95EF-447C2A50D6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AR"/>
          </a:p>
        </p:txBody>
      </p:sp>
      <p:sp>
        <p:nvSpPr>
          <p:cNvPr id="4" name="Marcador de fecha 3">
            <a:extLst>
              <a:ext uri="{FF2B5EF4-FFF2-40B4-BE49-F238E27FC236}">
                <a16:creationId xmlns:a16="http://schemas.microsoft.com/office/drawing/2014/main" id="{CF622982-1084-6298-D01E-695BA8391584}"/>
              </a:ext>
            </a:extLst>
          </p:cNvPr>
          <p:cNvSpPr>
            <a:spLocks noGrp="1"/>
          </p:cNvSpPr>
          <p:nvPr>
            <p:ph type="dt" sz="half" idx="10"/>
          </p:nvPr>
        </p:nvSpPr>
        <p:spPr/>
        <p:txBody>
          <a:bodyPr/>
          <a:lstStyle/>
          <a:p>
            <a:fld id="{B973D0B1-7FC3-4C45-9985-CE5269493482}" type="datetimeFigureOut">
              <a:rPr lang="es-AR" smtClean="0"/>
              <a:t>18/5/2026</a:t>
            </a:fld>
            <a:endParaRPr lang="es-AR"/>
          </a:p>
        </p:txBody>
      </p:sp>
      <p:sp>
        <p:nvSpPr>
          <p:cNvPr id="5" name="Marcador de pie de página 4">
            <a:extLst>
              <a:ext uri="{FF2B5EF4-FFF2-40B4-BE49-F238E27FC236}">
                <a16:creationId xmlns:a16="http://schemas.microsoft.com/office/drawing/2014/main" id="{B509E0AF-403C-33FD-6BE6-A785314FC907}"/>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CF998536-6960-7C93-35AA-D437FEA0040B}"/>
              </a:ext>
            </a:extLst>
          </p:cNvPr>
          <p:cNvSpPr>
            <a:spLocks noGrp="1"/>
          </p:cNvSpPr>
          <p:nvPr>
            <p:ph type="sldNum" sz="quarter" idx="12"/>
          </p:nvPr>
        </p:nvSpPr>
        <p:spPr/>
        <p:txBody>
          <a:bodyPr/>
          <a:lstStyle/>
          <a:p>
            <a:fld id="{370F70E5-2A2A-4C10-A6BC-260D76A4BCC1}" type="slidenum">
              <a:rPr lang="es-AR" smtClean="0"/>
              <a:t>‹Nº›</a:t>
            </a:fld>
            <a:endParaRPr lang="es-AR"/>
          </a:p>
        </p:txBody>
      </p:sp>
    </p:spTree>
    <p:extLst>
      <p:ext uri="{BB962C8B-B14F-4D97-AF65-F5344CB8AC3E}">
        <p14:creationId xmlns:p14="http://schemas.microsoft.com/office/powerpoint/2010/main" val="3559668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E35C2E-9F95-8A42-F70E-84FF411F3836}"/>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id="{AC43829F-744D-B18C-5DC3-34D255B4B55D}"/>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FF7DB11F-C3C7-5411-7E0F-CEF3E66F5DBE}"/>
              </a:ext>
            </a:extLst>
          </p:cNvPr>
          <p:cNvSpPr>
            <a:spLocks noGrp="1"/>
          </p:cNvSpPr>
          <p:nvPr>
            <p:ph type="dt" sz="half" idx="10"/>
          </p:nvPr>
        </p:nvSpPr>
        <p:spPr/>
        <p:txBody>
          <a:bodyPr/>
          <a:lstStyle/>
          <a:p>
            <a:fld id="{B973D0B1-7FC3-4C45-9985-CE5269493482}" type="datetimeFigureOut">
              <a:rPr lang="es-AR" smtClean="0"/>
              <a:t>18/5/2026</a:t>
            </a:fld>
            <a:endParaRPr lang="es-AR"/>
          </a:p>
        </p:txBody>
      </p:sp>
      <p:sp>
        <p:nvSpPr>
          <p:cNvPr id="5" name="Marcador de pie de página 4">
            <a:extLst>
              <a:ext uri="{FF2B5EF4-FFF2-40B4-BE49-F238E27FC236}">
                <a16:creationId xmlns:a16="http://schemas.microsoft.com/office/drawing/2014/main" id="{4B2CD0EF-C980-1793-CB96-BCC6AAE9C5B0}"/>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74A58F4D-5FAB-B86D-AA8C-95B9BE697A4C}"/>
              </a:ext>
            </a:extLst>
          </p:cNvPr>
          <p:cNvSpPr>
            <a:spLocks noGrp="1"/>
          </p:cNvSpPr>
          <p:nvPr>
            <p:ph type="sldNum" sz="quarter" idx="12"/>
          </p:nvPr>
        </p:nvSpPr>
        <p:spPr/>
        <p:txBody>
          <a:bodyPr/>
          <a:lstStyle/>
          <a:p>
            <a:fld id="{370F70E5-2A2A-4C10-A6BC-260D76A4BCC1}" type="slidenum">
              <a:rPr lang="es-AR" smtClean="0"/>
              <a:t>‹Nº›</a:t>
            </a:fld>
            <a:endParaRPr lang="es-AR"/>
          </a:p>
        </p:txBody>
      </p:sp>
    </p:spTree>
    <p:extLst>
      <p:ext uri="{BB962C8B-B14F-4D97-AF65-F5344CB8AC3E}">
        <p14:creationId xmlns:p14="http://schemas.microsoft.com/office/powerpoint/2010/main" val="1690710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925076C-3E1E-3FE4-9653-95F2B464A65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id="{3F1E8BB7-B314-0A85-4412-96D3CC5F12B5}"/>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F2BA4614-4CBC-E893-6DD3-7D55AFE47654}"/>
              </a:ext>
            </a:extLst>
          </p:cNvPr>
          <p:cNvSpPr>
            <a:spLocks noGrp="1"/>
          </p:cNvSpPr>
          <p:nvPr>
            <p:ph type="dt" sz="half" idx="10"/>
          </p:nvPr>
        </p:nvSpPr>
        <p:spPr/>
        <p:txBody>
          <a:bodyPr/>
          <a:lstStyle/>
          <a:p>
            <a:fld id="{B973D0B1-7FC3-4C45-9985-CE5269493482}" type="datetimeFigureOut">
              <a:rPr lang="es-AR" smtClean="0"/>
              <a:t>18/5/2026</a:t>
            </a:fld>
            <a:endParaRPr lang="es-AR"/>
          </a:p>
        </p:txBody>
      </p:sp>
      <p:sp>
        <p:nvSpPr>
          <p:cNvPr id="5" name="Marcador de pie de página 4">
            <a:extLst>
              <a:ext uri="{FF2B5EF4-FFF2-40B4-BE49-F238E27FC236}">
                <a16:creationId xmlns:a16="http://schemas.microsoft.com/office/drawing/2014/main" id="{6E7C77CD-21D8-8CDA-F3EC-374DEBFB4F78}"/>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E0B0BA27-C295-98B6-8B11-FABBFB371A5B}"/>
              </a:ext>
            </a:extLst>
          </p:cNvPr>
          <p:cNvSpPr>
            <a:spLocks noGrp="1"/>
          </p:cNvSpPr>
          <p:nvPr>
            <p:ph type="sldNum" sz="quarter" idx="12"/>
          </p:nvPr>
        </p:nvSpPr>
        <p:spPr/>
        <p:txBody>
          <a:bodyPr/>
          <a:lstStyle/>
          <a:p>
            <a:fld id="{370F70E5-2A2A-4C10-A6BC-260D76A4BCC1}" type="slidenum">
              <a:rPr lang="es-AR" smtClean="0"/>
              <a:t>‹Nº›</a:t>
            </a:fld>
            <a:endParaRPr lang="es-AR"/>
          </a:p>
        </p:txBody>
      </p:sp>
    </p:spTree>
    <p:extLst>
      <p:ext uri="{BB962C8B-B14F-4D97-AF65-F5344CB8AC3E}">
        <p14:creationId xmlns:p14="http://schemas.microsoft.com/office/powerpoint/2010/main" val="3882290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3F635A-6854-3427-0D91-E46C48B20B7F}"/>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87EF6BFE-D547-2141-0B54-DFFEE5986335}"/>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01DE891B-B7F1-2432-CC08-7A850C721826}"/>
              </a:ext>
            </a:extLst>
          </p:cNvPr>
          <p:cNvSpPr>
            <a:spLocks noGrp="1"/>
          </p:cNvSpPr>
          <p:nvPr>
            <p:ph type="dt" sz="half" idx="10"/>
          </p:nvPr>
        </p:nvSpPr>
        <p:spPr/>
        <p:txBody>
          <a:bodyPr/>
          <a:lstStyle/>
          <a:p>
            <a:fld id="{B973D0B1-7FC3-4C45-9985-CE5269493482}" type="datetimeFigureOut">
              <a:rPr lang="es-AR" smtClean="0"/>
              <a:t>18/5/2026</a:t>
            </a:fld>
            <a:endParaRPr lang="es-AR"/>
          </a:p>
        </p:txBody>
      </p:sp>
      <p:sp>
        <p:nvSpPr>
          <p:cNvPr id="5" name="Marcador de pie de página 4">
            <a:extLst>
              <a:ext uri="{FF2B5EF4-FFF2-40B4-BE49-F238E27FC236}">
                <a16:creationId xmlns:a16="http://schemas.microsoft.com/office/drawing/2014/main" id="{58AF543A-B033-F1A6-F2B0-1E6027382E38}"/>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FDBF6E45-8DBC-0579-D554-A5E215ED8E7F}"/>
              </a:ext>
            </a:extLst>
          </p:cNvPr>
          <p:cNvSpPr>
            <a:spLocks noGrp="1"/>
          </p:cNvSpPr>
          <p:nvPr>
            <p:ph type="sldNum" sz="quarter" idx="12"/>
          </p:nvPr>
        </p:nvSpPr>
        <p:spPr/>
        <p:txBody>
          <a:bodyPr/>
          <a:lstStyle/>
          <a:p>
            <a:fld id="{370F70E5-2A2A-4C10-A6BC-260D76A4BCC1}" type="slidenum">
              <a:rPr lang="es-AR" smtClean="0"/>
              <a:t>‹Nº›</a:t>
            </a:fld>
            <a:endParaRPr lang="es-AR"/>
          </a:p>
        </p:txBody>
      </p:sp>
    </p:spTree>
    <p:extLst>
      <p:ext uri="{BB962C8B-B14F-4D97-AF65-F5344CB8AC3E}">
        <p14:creationId xmlns:p14="http://schemas.microsoft.com/office/powerpoint/2010/main" val="2228357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2B360D-181C-5F86-CCF3-7737C7954030}"/>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D7CB7909-3D6C-840C-C0B4-071F373E70A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7A02E89A-6A9A-F780-572B-459BC1BE5937}"/>
              </a:ext>
            </a:extLst>
          </p:cNvPr>
          <p:cNvSpPr>
            <a:spLocks noGrp="1"/>
          </p:cNvSpPr>
          <p:nvPr>
            <p:ph type="dt" sz="half" idx="10"/>
          </p:nvPr>
        </p:nvSpPr>
        <p:spPr/>
        <p:txBody>
          <a:bodyPr/>
          <a:lstStyle/>
          <a:p>
            <a:fld id="{B973D0B1-7FC3-4C45-9985-CE5269493482}" type="datetimeFigureOut">
              <a:rPr lang="es-AR" smtClean="0"/>
              <a:t>18/5/2026</a:t>
            </a:fld>
            <a:endParaRPr lang="es-AR"/>
          </a:p>
        </p:txBody>
      </p:sp>
      <p:sp>
        <p:nvSpPr>
          <p:cNvPr id="5" name="Marcador de pie de página 4">
            <a:extLst>
              <a:ext uri="{FF2B5EF4-FFF2-40B4-BE49-F238E27FC236}">
                <a16:creationId xmlns:a16="http://schemas.microsoft.com/office/drawing/2014/main" id="{E77E9A5B-CBA1-FE07-451C-5257BCAA7225}"/>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4414B0ED-DA6D-EBCF-8EA5-480AAB3C07A6}"/>
              </a:ext>
            </a:extLst>
          </p:cNvPr>
          <p:cNvSpPr>
            <a:spLocks noGrp="1"/>
          </p:cNvSpPr>
          <p:nvPr>
            <p:ph type="sldNum" sz="quarter" idx="12"/>
          </p:nvPr>
        </p:nvSpPr>
        <p:spPr/>
        <p:txBody>
          <a:bodyPr/>
          <a:lstStyle/>
          <a:p>
            <a:fld id="{370F70E5-2A2A-4C10-A6BC-260D76A4BCC1}" type="slidenum">
              <a:rPr lang="es-AR" smtClean="0"/>
              <a:t>‹Nº›</a:t>
            </a:fld>
            <a:endParaRPr lang="es-AR"/>
          </a:p>
        </p:txBody>
      </p:sp>
    </p:spTree>
    <p:extLst>
      <p:ext uri="{BB962C8B-B14F-4D97-AF65-F5344CB8AC3E}">
        <p14:creationId xmlns:p14="http://schemas.microsoft.com/office/powerpoint/2010/main" val="2258030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CB1822-0CB6-74C7-130A-D1266D027DEF}"/>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D3BE1EF3-A475-0729-6F31-140D8D001473}"/>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contenido 3">
            <a:extLst>
              <a:ext uri="{FF2B5EF4-FFF2-40B4-BE49-F238E27FC236}">
                <a16:creationId xmlns:a16="http://schemas.microsoft.com/office/drawing/2014/main" id="{EFE724CA-D811-34B6-6DED-CE893260E69F}"/>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fecha 4">
            <a:extLst>
              <a:ext uri="{FF2B5EF4-FFF2-40B4-BE49-F238E27FC236}">
                <a16:creationId xmlns:a16="http://schemas.microsoft.com/office/drawing/2014/main" id="{7930FAFD-E14E-F019-F953-0FCB34898267}"/>
              </a:ext>
            </a:extLst>
          </p:cNvPr>
          <p:cNvSpPr>
            <a:spLocks noGrp="1"/>
          </p:cNvSpPr>
          <p:nvPr>
            <p:ph type="dt" sz="half" idx="10"/>
          </p:nvPr>
        </p:nvSpPr>
        <p:spPr/>
        <p:txBody>
          <a:bodyPr/>
          <a:lstStyle/>
          <a:p>
            <a:fld id="{B973D0B1-7FC3-4C45-9985-CE5269493482}" type="datetimeFigureOut">
              <a:rPr lang="es-AR" smtClean="0"/>
              <a:t>18/5/2026</a:t>
            </a:fld>
            <a:endParaRPr lang="es-AR"/>
          </a:p>
        </p:txBody>
      </p:sp>
      <p:sp>
        <p:nvSpPr>
          <p:cNvPr id="6" name="Marcador de pie de página 5">
            <a:extLst>
              <a:ext uri="{FF2B5EF4-FFF2-40B4-BE49-F238E27FC236}">
                <a16:creationId xmlns:a16="http://schemas.microsoft.com/office/drawing/2014/main" id="{8613F51B-964E-3A33-0B1D-7364CCE33BD5}"/>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E5DA3D15-DF0F-E6AF-AF8F-2CD07257DA76}"/>
              </a:ext>
            </a:extLst>
          </p:cNvPr>
          <p:cNvSpPr>
            <a:spLocks noGrp="1"/>
          </p:cNvSpPr>
          <p:nvPr>
            <p:ph type="sldNum" sz="quarter" idx="12"/>
          </p:nvPr>
        </p:nvSpPr>
        <p:spPr/>
        <p:txBody>
          <a:bodyPr/>
          <a:lstStyle/>
          <a:p>
            <a:fld id="{370F70E5-2A2A-4C10-A6BC-260D76A4BCC1}" type="slidenum">
              <a:rPr lang="es-AR" smtClean="0"/>
              <a:t>‹Nº›</a:t>
            </a:fld>
            <a:endParaRPr lang="es-AR"/>
          </a:p>
        </p:txBody>
      </p:sp>
    </p:spTree>
    <p:extLst>
      <p:ext uri="{BB962C8B-B14F-4D97-AF65-F5344CB8AC3E}">
        <p14:creationId xmlns:p14="http://schemas.microsoft.com/office/powerpoint/2010/main" val="4166958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FFE4E0-2C88-E0C0-512D-F6396FFBE4F9}"/>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522E3B18-6C31-9B6A-FFD7-C84CFE128C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E9E9682-74E7-0A15-FE09-ACBBD06A648C}"/>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texto 4">
            <a:extLst>
              <a:ext uri="{FF2B5EF4-FFF2-40B4-BE49-F238E27FC236}">
                <a16:creationId xmlns:a16="http://schemas.microsoft.com/office/drawing/2014/main" id="{7BBC6A83-BFAC-4759-13B2-C058B281ED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E6FE2CA5-972E-D410-50C1-FA46CD77575D}"/>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Marcador de fecha 6">
            <a:extLst>
              <a:ext uri="{FF2B5EF4-FFF2-40B4-BE49-F238E27FC236}">
                <a16:creationId xmlns:a16="http://schemas.microsoft.com/office/drawing/2014/main" id="{D56F8A32-B573-D505-BB8B-9E08688EE78C}"/>
              </a:ext>
            </a:extLst>
          </p:cNvPr>
          <p:cNvSpPr>
            <a:spLocks noGrp="1"/>
          </p:cNvSpPr>
          <p:nvPr>
            <p:ph type="dt" sz="half" idx="10"/>
          </p:nvPr>
        </p:nvSpPr>
        <p:spPr/>
        <p:txBody>
          <a:bodyPr/>
          <a:lstStyle/>
          <a:p>
            <a:fld id="{B973D0B1-7FC3-4C45-9985-CE5269493482}" type="datetimeFigureOut">
              <a:rPr lang="es-AR" smtClean="0"/>
              <a:t>18/5/2026</a:t>
            </a:fld>
            <a:endParaRPr lang="es-AR"/>
          </a:p>
        </p:txBody>
      </p:sp>
      <p:sp>
        <p:nvSpPr>
          <p:cNvPr id="8" name="Marcador de pie de página 7">
            <a:extLst>
              <a:ext uri="{FF2B5EF4-FFF2-40B4-BE49-F238E27FC236}">
                <a16:creationId xmlns:a16="http://schemas.microsoft.com/office/drawing/2014/main" id="{BCDDC455-2B78-80A6-2A7A-B0C3E5BCF816}"/>
              </a:ext>
            </a:extLst>
          </p:cNvPr>
          <p:cNvSpPr>
            <a:spLocks noGrp="1"/>
          </p:cNvSpPr>
          <p:nvPr>
            <p:ph type="ftr" sz="quarter" idx="11"/>
          </p:nvPr>
        </p:nvSpPr>
        <p:spPr/>
        <p:txBody>
          <a:bodyPr/>
          <a:lstStyle/>
          <a:p>
            <a:endParaRPr lang="es-AR"/>
          </a:p>
        </p:txBody>
      </p:sp>
      <p:sp>
        <p:nvSpPr>
          <p:cNvPr id="9" name="Marcador de número de diapositiva 8">
            <a:extLst>
              <a:ext uri="{FF2B5EF4-FFF2-40B4-BE49-F238E27FC236}">
                <a16:creationId xmlns:a16="http://schemas.microsoft.com/office/drawing/2014/main" id="{9D996C9A-64BE-EBC8-36F0-922BF1AAB2CB}"/>
              </a:ext>
            </a:extLst>
          </p:cNvPr>
          <p:cNvSpPr>
            <a:spLocks noGrp="1"/>
          </p:cNvSpPr>
          <p:nvPr>
            <p:ph type="sldNum" sz="quarter" idx="12"/>
          </p:nvPr>
        </p:nvSpPr>
        <p:spPr/>
        <p:txBody>
          <a:bodyPr/>
          <a:lstStyle/>
          <a:p>
            <a:fld id="{370F70E5-2A2A-4C10-A6BC-260D76A4BCC1}" type="slidenum">
              <a:rPr lang="es-AR" smtClean="0"/>
              <a:t>‹Nº›</a:t>
            </a:fld>
            <a:endParaRPr lang="es-AR"/>
          </a:p>
        </p:txBody>
      </p:sp>
    </p:spTree>
    <p:extLst>
      <p:ext uri="{BB962C8B-B14F-4D97-AF65-F5344CB8AC3E}">
        <p14:creationId xmlns:p14="http://schemas.microsoft.com/office/powerpoint/2010/main" val="1213288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7819C2-713A-9635-4BD3-BBCA6051A89D}"/>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fecha 2">
            <a:extLst>
              <a:ext uri="{FF2B5EF4-FFF2-40B4-BE49-F238E27FC236}">
                <a16:creationId xmlns:a16="http://schemas.microsoft.com/office/drawing/2014/main" id="{56C3CB32-E20D-FD17-D8B1-2A928BBC4873}"/>
              </a:ext>
            </a:extLst>
          </p:cNvPr>
          <p:cNvSpPr>
            <a:spLocks noGrp="1"/>
          </p:cNvSpPr>
          <p:nvPr>
            <p:ph type="dt" sz="half" idx="10"/>
          </p:nvPr>
        </p:nvSpPr>
        <p:spPr/>
        <p:txBody>
          <a:bodyPr/>
          <a:lstStyle/>
          <a:p>
            <a:fld id="{B973D0B1-7FC3-4C45-9985-CE5269493482}" type="datetimeFigureOut">
              <a:rPr lang="es-AR" smtClean="0"/>
              <a:t>18/5/2026</a:t>
            </a:fld>
            <a:endParaRPr lang="es-AR"/>
          </a:p>
        </p:txBody>
      </p:sp>
      <p:sp>
        <p:nvSpPr>
          <p:cNvPr id="4" name="Marcador de pie de página 3">
            <a:extLst>
              <a:ext uri="{FF2B5EF4-FFF2-40B4-BE49-F238E27FC236}">
                <a16:creationId xmlns:a16="http://schemas.microsoft.com/office/drawing/2014/main" id="{9188B56C-1106-4B26-9859-AFFB9AFFF96C}"/>
              </a:ext>
            </a:extLst>
          </p:cNvPr>
          <p:cNvSpPr>
            <a:spLocks noGrp="1"/>
          </p:cNvSpPr>
          <p:nvPr>
            <p:ph type="ftr" sz="quarter" idx="11"/>
          </p:nvPr>
        </p:nvSpPr>
        <p:spPr/>
        <p:txBody>
          <a:bodyPr/>
          <a:lstStyle/>
          <a:p>
            <a:endParaRPr lang="es-AR"/>
          </a:p>
        </p:txBody>
      </p:sp>
      <p:sp>
        <p:nvSpPr>
          <p:cNvPr id="5" name="Marcador de número de diapositiva 4">
            <a:extLst>
              <a:ext uri="{FF2B5EF4-FFF2-40B4-BE49-F238E27FC236}">
                <a16:creationId xmlns:a16="http://schemas.microsoft.com/office/drawing/2014/main" id="{C3E14924-8892-C6DE-513D-40A950AB4A12}"/>
              </a:ext>
            </a:extLst>
          </p:cNvPr>
          <p:cNvSpPr>
            <a:spLocks noGrp="1"/>
          </p:cNvSpPr>
          <p:nvPr>
            <p:ph type="sldNum" sz="quarter" idx="12"/>
          </p:nvPr>
        </p:nvSpPr>
        <p:spPr/>
        <p:txBody>
          <a:bodyPr/>
          <a:lstStyle/>
          <a:p>
            <a:fld id="{370F70E5-2A2A-4C10-A6BC-260D76A4BCC1}" type="slidenum">
              <a:rPr lang="es-AR" smtClean="0"/>
              <a:t>‹Nº›</a:t>
            </a:fld>
            <a:endParaRPr lang="es-AR"/>
          </a:p>
        </p:txBody>
      </p:sp>
    </p:spTree>
    <p:extLst>
      <p:ext uri="{BB962C8B-B14F-4D97-AF65-F5344CB8AC3E}">
        <p14:creationId xmlns:p14="http://schemas.microsoft.com/office/powerpoint/2010/main" val="1989812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78A5D3A-E5CC-C51D-76A4-53C9DC588A28}"/>
              </a:ext>
            </a:extLst>
          </p:cNvPr>
          <p:cNvSpPr>
            <a:spLocks noGrp="1"/>
          </p:cNvSpPr>
          <p:nvPr>
            <p:ph type="dt" sz="half" idx="10"/>
          </p:nvPr>
        </p:nvSpPr>
        <p:spPr/>
        <p:txBody>
          <a:bodyPr/>
          <a:lstStyle/>
          <a:p>
            <a:fld id="{B973D0B1-7FC3-4C45-9985-CE5269493482}" type="datetimeFigureOut">
              <a:rPr lang="es-AR" smtClean="0"/>
              <a:t>18/5/2026</a:t>
            </a:fld>
            <a:endParaRPr lang="es-AR"/>
          </a:p>
        </p:txBody>
      </p:sp>
      <p:sp>
        <p:nvSpPr>
          <p:cNvPr id="3" name="Marcador de pie de página 2">
            <a:extLst>
              <a:ext uri="{FF2B5EF4-FFF2-40B4-BE49-F238E27FC236}">
                <a16:creationId xmlns:a16="http://schemas.microsoft.com/office/drawing/2014/main" id="{1424CE92-20D9-A0D3-9F92-262A2F621CF6}"/>
              </a:ext>
            </a:extLst>
          </p:cNvPr>
          <p:cNvSpPr>
            <a:spLocks noGrp="1"/>
          </p:cNvSpPr>
          <p:nvPr>
            <p:ph type="ftr" sz="quarter" idx="11"/>
          </p:nvPr>
        </p:nvSpPr>
        <p:spPr/>
        <p:txBody>
          <a:bodyPr/>
          <a:lstStyle/>
          <a:p>
            <a:endParaRPr lang="es-AR"/>
          </a:p>
        </p:txBody>
      </p:sp>
      <p:sp>
        <p:nvSpPr>
          <p:cNvPr id="4" name="Marcador de número de diapositiva 3">
            <a:extLst>
              <a:ext uri="{FF2B5EF4-FFF2-40B4-BE49-F238E27FC236}">
                <a16:creationId xmlns:a16="http://schemas.microsoft.com/office/drawing/2014/main" id="{8908816A-8926-88DE-9D6A-DE13DEC528E4}"/>
              </a:ext>
            </a:extLst>
          </p:cNvPr>
          <p:cNvSpPr>
            <a:spLocks noGrp="1"/>
          </p:cNvSpPr>
          <p:nvPr>
            <p:ph type="sldNum" sz="quarter" idx="12"/>
          </p:nvPr>
        </p:nvSpPr>
        <p:spPr/>
        <p:txBody>
          <a:bodyPr/>
          <a:lstStyle/>
          <a:p>
            <a:fld id="{370F70E5-2A2A-4C10-A6BC-260D76A4BCC1}" type="slidenum">
              <a:rPr lang="es-AR" smtClean="0"/>
              <a:t>‹Nº›</a:t>
            </a:fld>
            <a:endParaRPr lang="es-AR"/>
          </a:p>
        </p:txBody>
      </p:sp>
    </p:spTree>
    <p:extLst>
      <p:ext uri="{BB962C8B-B14F-4D97-AF65-F5344CB8AC3E}">
        <p14:creationId xmlns:p14="http://schemas.microsoft.com/office/powerpoint/2010/main" val="204270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BC900E-C323-0DAD-A8A3-C024454A669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3BE8581E-8CBA-69C9-199A-98EC10B3B9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texto 3">
            <a:extLst>
              <a:ext uri="{FF2B5EF4-FFF2-40B4-BE49-F238E27FC236}">
                <a16:creationId xmlns:a16="http://schemas.microsoft.com/office/drawing/2014/main" id="{A329E758-DE4E-07EB-6D5F-C82E5BF2C3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95FF3DD-AA40-C124-9C2D-D490409237B5}"/>
              </a:ext>
            </a:extLst>
          </p:cNvPr>
          <p:cNvSpPr>
            <a:spLocks noGrp="1"/>
          </p:cNvSpPr>
          <p:nvPr>
            <p:ph type="dt" sz="half" idx="10"/>
          </p:nvPr>
        </p:nvSpPr>
        <p:spPr/>
        <p:txBody>
          <a:bodyPr/>
          <a:lstStyle/>
          <a:p>
            <a:fld id="{B973D0B1-7FC3-4C45-9985-CE5269493482}" type="datetimeFigureOut">
              <a:rPr lang="es-AR" smtClean="0"/>
              <a:t>18/5/2026</a:t>
            </a:fld>
            <a:endParaRPr lang="es-AR"/>
          </a:p>
        </p:txBody>
      </p:sp>
      <p:sp>
        <p:nvSpPr>
          <p:cNvPr id="6" name="Marcador de pie de página 5">
            <a:extLst>
              <a:ext uri="{FF2B5EF4-FFF2-40B4-BE49-F238E27FC236}">
                <a16:creationId xmlns:a16="http://schemas.microsoft.com/office/drawing/2014/main" id="{80587E69-6B8E-1673-781F-3751AE4F7167}"/>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FFFFEAC5-85AD-243D-2CFC-275FD0B912B0}"/>
              </a:ext>
            </a:extLst>
          </p:cNvPr>
          <p:cNvSpPr>
            <a:spLocks noGrp="1"/>
          </p:cNvSpPr>
          <p:nvPr>
            <p:ph type="sldNum" sz="quarter" idx="12"/>
          </p:nvPr>
        </p:nvSpPr>
        <p:spPr/>
        <p:txBody>
          <a:bodyPr/>
          <a:lstStyle/>
          <a:p>
            <a:fld id="{370F70E5-2A2A-4C10-A6BC-260D76A4BCC1}" type="slidenum">
              <a:rPr lang="es-AR" smtClean="0"/>
              <a:t>‹Nº›</a:t>
            </a:fld>
            <a:endParaRPr lang="es-AR"/>
          </a:p>
        </p:txBody>
      </p:sp>
    </p:spTree>
    <p:extLst>
      <p:ext uri="{BB962C8B-B14F-4D97-AF65-F5344CB8AC3E}">
        <p14:creationId xmlns:p14="http://schemas.microsoft.com/office/powerpoint/2010/main" val="2154644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22B55B-7438-4DEB-EF9C-020AFEABAFE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posición de imagen 2">
            <a:extLst>
              <a:ext uri="{FF2B5EF4-FFF2-40B4-BE49-F238E27FC236}">
                <a16:creationId xmlns:a16="http://schemas.microsoft.com/office/drawing/2014/main" id="{227D477B-0E89-DFF9-DF3C-1FA3BFD8F5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a:extLst>
              <a:ext uri="{FF2B5EF4-FFF2-40B4-BE49-F238E27FC236}">
                <a16:creationId xmlns:a16="http://schemas.microsoft.com/office/drawing/2014/main" id="{38573010-6730-9E60-D1B2-CEBD74260B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AB73EBC-E64D-EB2A-CAF1-10F2ACB6F832}"/>
              </a:ext>
            </a:extLst>
          </p:cNvPr>
          <p:cNvSpPr>
            <a:spLocks noGrp="1"/>
          </p:cNvSpPr>
          <p:nvPr>
            <p:ph type="dt" sz="half" idx="10"/>
          </p:nvPr>
        </p:nvSpPr>
        <p:spPr/>
        <p:txBody>
          <a:bodyPr/>
          <a:lstStyle/>
          <a:p>
            <a:fld id="{B973D0B1-7FC3-4C45-9985-CE5269493482}" type="datetimeFigureOut">
              <a:rPr lang="es-AR" smtClean="0"/>
              <a:t>18/5/2026</a:t>
            </a:fld>
            <a:endParaRPr lang="es-AR"/>
          </a:p>
        </p:txBody>
      </p:sp>
      <p:sp>
        <p:nvSpPr>
          <p:cNvPr id="6" name="Marcador de pie de página 5">
            <a:extLst>
              <a:ext uri="{FF2B5EF4-FFF2-40B4-BE49-F238E27FC236}">
                <a16:creationId xmlns:a16="http://schemas.microsoft.com/office/drawing/2014/main" id="{3F3B3E71-DF77-A139-AEF1-C19AB493BEA9}"/>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3C448EF5-A031-8453-9530-8A8C5F43B1FE}"/>
              </a:ext>
            </a:extLst>
          </p:cNvPr>
          <p:cNvSpPr>
            <a:spLocks noGrp="1"/>
          </p:cNvSpPr>
          <p:nvPr>
            <p:ph type="sldNum" sz="quarter" idx="12"/>
          </p:nvPr>
        </p:nvSpPr>
        <p:spPr/>
        <p:txBody>
          <a:bodyPr/>
          <a:lstStyle/>
          <a:p>
            <a:fld id="{370F70E5-2A2A-4C10-A6BC-260D76A4BCC1}" type="slidenum">
              <a:rPr lang="es-AR" smtClean="0"/>
              <a:t>‹Nº›</a:t>
            </a:fld>
            <a:endParaRPr lang="es-AR"/>
          </a:p>
        </p:txBody>
      </p:sp>
    </p:spTree>
    <p:extLst>
      <p:ext uri="{BB962C8B-B14F-4D97-AF65-F5344CB8AC3E}">
        <p14:creationId xmlns:p14="http://schemas.microsoft.com/office/powerpoint/2010/main" val="45176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A6F4DAA-4792-A000-AA07-83D2112B69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D4A17206-F501-2581-D0F1-06B22F2863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B4FAF120-5460-082C-76D7-F8ABB68BBF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973D0B1-7FC3-4C45-9985-CE5269493482}" type="datetimeFigureOut">
              <a:rPr lang="es-AR" smtClean="0"/>
              <a:t>18/5/2026</a:t>
            </a:fld>
            <a:endParaRPr lang="es-AR"/>
          </a:p>
        </p:txBody>
      </p:sp>
      <p:sp>
        <p:nvSpPr>
          <p:cNvPr id="5" name="Marcador de pie de página 4">
            <a:extLst>
              <a:ext uri="{FF2B5EF4-FFF2-40B4-BE49-F238E27FC236}">
                <a16:creationId xmlns:a16="http://schemas.microsoft.com/office/drawing/2014/main" id="{9E1481F1-4CD7-D3D8-59AA-AE90422877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AR"/>
          </a:p>
        </p:txBody>
      </p:sp>
      <p:sp>
        <p:nvSpPr>
          <p:cNvPr id="6" name="Marcador de número de diapositiva 5">
            <a:extLst>
              <a:ext uri="{FF2B5EF4-FFF2-40B4-BE49-F238E27FC236}">
                <a16:creationId xmlns:a16="http://schemas.microsoft.com/office/drawing/2014/main" id="{ED804804-8F58-CDAC-6E8F-23D4188CDA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70F70E5-2A2A-4C10-A6BC-260D76A4BCC1}" type="slidenum">
              <a:rPr lang="es-AR" smtClean="0"/>
              <a:t>‹Nº›</a:t>
            </a:fld>
            <a:endParaRPr lang="es-AR"/>
          </a:p>
        </p:txBody>
      </p:sp>
    </p:spTree>
    <p:extLst>
      <p:ext uri="{BB962C8B-B14F-4D97-AF65-F5344CB8AC3E}">
        <p14:creationId xmlns:p14="http://schemas.microsoft.com/office/powerpoint/2010/main" val="8756785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www.mantenimientoelectrico.com/mantenimiento/reingenieria-del-mantenimiento-centrado-la-confiabilidad-n4497"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040F83FF-FC3D-6CDC-14D2-F5E3204C1871}"/>
              </a:ext>
            </a:extLst>
          </p:cNvPr>
          <p:cNvSpPr txBox="1"/>
          <p:nvPr/>
        </p:nvSpPr>
        <p:spPr>
          <a:xfrm>
            <a:off x="382772" y="542261"/>
            <a:ext cx="11717079" cy="5164491"/>
          </a:xfrm>
          <a:prstGeom prst="rect">
            <a:avLst/>
          </a:prstGeom>
          <a:noFill/>
        </p:spPr>
        <p:txBody>
          <a:bodyPr wrap="square">
            <a:spAutoFit/>
          </a:bodyPr>
          <a:lstStyle/>
          <a:p>
            <a:pPr algn="ctr" fontAlgn="base">
              <a:lnSpc>
                <a:spcPct val="107000"/>
              </a:lnSpc>
              <a:spcAft>
                <a:spcPts val="800"/>
              </a:spcAft>
              <a:buNone/>
            </a:pPr>
            <a:r>
              <a:rPr lang="es-ES" sz="3200" b="1"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Mantenimiento – Fallas – Confiabilidad – Disponibilidad</a:t>
            </a:r>
          </a:p>
          <a:p>
            <a:pPr algn="ctr" fontAlgn="base">
              <a:lnSpc>
                <a:spcPct val="107000"/>
              </a:lnSpc>
              <a:spcAft>
                <a:spcPts val="800"/>
              </a:spcAft>
              <a:buNone/>
            </a:pPr>
            <a:endParaRPr lang="es-ES" sz="2400" b="1" dirty="0">
              <a:solidFill>
                <a:srgbClr val="555555"/>
              </a:solidFill>
              <a:latin typeface="Open Sans" panose="020B0606030504020204" pitchFamily="34" charset="0"/>
              <a:ea typeface="Calibri" panose="020F0502020204030204" pitchFamily="34" charset="0"/>
              <a:cs typeface="Times New Roman" panose="02020603050405020304" pitchFamily="18" charset="0"/>
            </a:endParaRPr>
          </a:p>
          <a:p>
            <a:pPr algn="ctr" fontAlgn="base">
              <a:lnSpc>
                <a:spcPct val="107000"/>
              </a:lnSpc>
              <a:spcAft>
                <a:spcPts val="800"/>
              </a:spcAft>
              <a:buNone/>
            </a:pPr>
            <a:endParaRPr lang="es-ES" sz="2400" b="1" dirty="0">
              <a:solidFill>
                <a:srgbClr val="555555"/>
              </a:solidFill>
              <a:effectLst/>
              <a:latin typeface="Open Sans" panose="020B0606030504020204" pitchFamily="34" charset="0"/>
              <a:ea typeface="Calibri" panose="020F0502020204030204" pitchFamily="34" charset="0"/>
              <a:cs typeface="Times New Roman" panose="02020603050405020304" pitchFamily="18" charset="0"/>
            </a:endParaRPr>
          </a:p>
          <a:p>
            <a:pPr algn="just" fontAlgn="base">
              <a:buNone/>
            </a:pPr>
            <a:r>
              <a:rPr lang="es-ES" sz="32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Los indicadores son muy importantes para los gestores de </a:t>
            </a:r>
            <a:r>
              <a:rPr lang="es-ES" sz="3200" b="1" dirty="0">
                <a:solidFill>
                  <a:srgbClr val="333333"/>
                </a:solidFill>
                <a:effectLst/>
                <a:latin typeface="inherit"/>
                <a:ea typeface="Times New Roman" panose="02020603050405020304" pitchFamily="18" charset="0"/>
                <a:cs typeface="Open Sans" panose="020B0606030504020204" pitchFamily="34" charset="0"/>
              </a:rPr>
              <a:t>mantenimiento </a:t>
            </a:r>
            <a:r>
              <a:rPr lang="es-ES" sz="32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porque les permiten analizar la rutina de trabajo, equipo de mantenimiento, procesos y equipos. Es posible medir y analizar cualquier actividad que genere números o valores en mantenimiento. </a:t>
            </a:r>
            <a:endParaRPr lang="es-AR" sz="32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buNone/>
            </a:pPr>
            <a:r>
              <a:rPr lang="es-ES" sz="32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A continuación, tenemos una lista de los principales indicadores de mantenimiento:</a:t>
            </a:r>
            <a:endParaRPr lang="es-AR"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08541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7C63DC-915D-F075-3EC1-5865ADD2649F}"/>
            </a:ext>
          </a:extLst>
        </p:cNvPr>
        <p:cNvGrpSpPr/>
        <p:nvPr/>
      </p:nvGrpSpPr>
      <p:grpSpPr>
        <a:xfrm>
          <a:off x="0" y="0"/>
          <a:ext cx="0" cy="0"/>
          <a:chOff x="0" y="0"/>
          <a:chExt cx="0" cy="0"/>
        </a:xfrm>
      </p:grpSpPr>
      <p:pic>
        <p:nvPicPr>
          <p:cNvPr id="2" name="Imagen 1">
            <a:extLst>
              <a:ext uri="{FF2B5EF4-FFF2-40B4-BE49-F238E27FC236}">
                <a16:creationId xmlns:a16="http://schemas.microsoft.com/office/drawing/2014/main" id="{52ED2627-1B03-B1D9-BEAE-7E3142CF16E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460314" y="231400"/>
            <a:ext cx="6700413" cy="3428210"/>
          </a:xfrm>
          <a:prstGeom prst="rect">
            <a:avLst/>
          </a:prstGeom>
          <a:noFill/>
          <a:ln>
            <a:noFill/>
          </a:ln>
        </p:spPr>
      </p:pic>
      <p:sp>
        <p:nvSpPr>
          <p:cNvPr id="4" name="CuadroTexto 3">
            <a:extLst>
              <a:ext uri="{FF2B5EF4-FFF2-40B4-BE49-F238E27FC236}">
                <a16:creationId xmlns:a16="http://schemas.microsoft.com/office/drawing/2014/main" id="{ABE715F9-718C-7147-E718-486DC2B461DC}"/>
              </a:ext>
            </a:extLst>
          </p:cNvPr>
          <p:cNvSpPr txBox="1"/>
          <p:nvPr/>
        </p:nvSpPr>
        <p:spPr>
          <a:xfrm>
            <a:off x="507704" y="3997589"/>
            <a:ext cx="10571421" cy="1200329"/>
          </a:xfrm>
          <a:prstGeom prst="rect">
            <a:avLst/>
          </a:prstGeom>
          <a:noFill/>
        </p:spPr>
        <p:txBody>
          <a:bodyPr wrap="square">
            <a:spAutoFit/>
          </a:bodyPr>
          <a:lstStyle/>
          <a:p>
            <a:pPr algn="just"/>
            <a:r>
              <a:rPr lang="es-ES" sz="1800" dirty="0">
                <a:solidFill>
                  <a:srgbClr val="555555"/>
                </a:solidFill>
                <a:effectLst/>
                <a:latin typeface="Open Sans" panose="020B0606030504020204" pitchFamily="34" charset="0"/>
                <a:ea typeface="Times New Roman" panose="02020603050405020304" pitchFamily="18" charset="0"/>
              </a:rPr>
              <a:t>El ejemplo del motor eléctrico (MTBF = 181,6 e MTTR = 12), la disponibilidad inherente del equipo fue de 93,8%. Eso quiere decir que en ese período el motor operó normalmente cerca del 93,8% del tiempo que estuvo conectado. Patrones de clase mundial determinan que una buena disponibilidad es aquella que está por encima del 90%. </a:t>
            </a:r>
            <a:endParaRPr lang="es-AR" dirty="0"/>
          </a:p>
        </p:txBody>
      </p:sp>
    </p:spTree>
    <p:extLst>
      <p:ext uri="{BB962C8B-B14F-4D97-AF65-F5344CB8AC3E}">
        <p14:creationId xmlns:p14="http://schemas.microsoft.com/office/powerpoint/2010/main" val="2981913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8ABBC5-9061-9529-9B31-5123EAB4F6B0}"/>
            </a:ext>
          </a:extLst>
        </p:cNvPr>
        <p:cNvGrpSpPr/>
        <p:nvPr/>
      </p:nvGrpSpPr>
      <p:grpSpPr>
        <a:xfrm>
          <a:off x="0" y="0"/>
          <a:ext cx="0" cy="0"/>
          <a:chOff x="0" y="0"/>
          <a:chExt cx="0" cy="0"/>
        </a:xfrm>
      </p:grpSpPr>
      <p:pic>
        <p:nvPicPr>
          <p:cNvPr id="2" name="Imagen 1">
            <a:extLst>
              <a:ext uri="{FF2B5EF4-FFF2-40B4-BE49-F238E27FC236}">
                <a16:creationId xmlns:a16="http://schemas.microsoft.com/office/drawing/2014/main" id="{395FD3F3-AD59-30AA-1879-3741B8234E5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18054" y="0"/>
            <a:ext cx="7614790" cy="3896043"/>
          </a:xfrm>
          <a:prstGeom prst="rect">
            <a:avLst/>
          </a:prstGeom>
          <a:noFill/>
          <a:ln>
            <a:noFill/>
          </a:ln>
        </p:spPr>
      </p:pic>
      <p:sp>
        <p:nvSpPr>
          <p:cNvPr id="4" name="CuadroTexto 3">
            <a:extLst>
              <a:ext uri="{FF2B5EF4-FFF2-40B4-BE49-F238E27FC236}">
                <a16:creationId xmlns:a16="http://schemas.microsoft.com/office/drawing/2014/main" id="{2BB37225-26AB-3DDC-FFFF-EC49417AF130}"/>
              </a:ext>
            </a:extLst>
          </p:cNvPr>
          <p:cNvSpPr txBox="1"/>
          <p:nvPr/>
        </p:nvSpPr>
        <p:spPr>
          <a:xfrm>
            <a:off x="425302" y="4412810"/>
            <a:ext cx="11387469" cy="1569660"/>
          </a:xfrm>
          <a:prstGeom prst="rect">
            <a:avLst/>
          </a:prstGeom>
          <a:noFill/>
        </p:spPr>
        <p:txBody>
          <a:bodyPr wrap="square">
            <a:spAutoFit/>
          </a:bodyPr>
          <a:lstStyle/>
          <a:p>
            <a:pPr algn="just"/>
            <a:r>
              <a:rPr lang="es-ES" sz="2400" dirty="0">
                <a:solidFill>
                  <a:srgbClr val="555555"/>
                </a:solidFill>
                <a:effectLst/>
                <a:latin typeface="Open Sans" panose="020B0606030504020204" pitchFamily="34" charset="0"/>
                <a:ea typeface="Times New Roman" panose="02020603050405020304" pitchFamily="18" charset="0"/>
              </a:rPr>
              <a:t>Si aplicamos la fórmula al motor eléctrico (MTBF = 181,6), logramos saber que para los próximos 7 días (168 horas) la confiabilidad de ese equipo será de 39,69%. Esto quiere decir que tendrá una probabilidad del 39,69% de operar normalmente sin fallos</a:t>
            </a:r>
            <a:endParaRPr lang="es-AR" sz="2400" dirty="0"/>
          </a:p>
        </p:txBody>
      </p:sp>
    </p:spTree>
    <p:extLst>
      <p:ext uri="{BB962C8B-B14F-4D97-AF65-F5344CB8AC3E}">
        <p14:creationId xmlns:p14="http://schemas.microsoft.com/office/powerpoint/2010/main" val="540323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80601E-0517-011C-1F22-0811C6346ACC}"/>
            </a:ext>
          </a:extLst>
        </p:cNvPr>
        <p:cNvGrpSpPr/>
        <p:nvPr/>
      </p:nvGrpSpPr>
      <p:grpSpPr>
        <a:xfrm>
          <a:off x="0" y="0"/>
          <a:ext cx="0" cy="0"/>
          <a:chOff x="0" y="0"/>
          <a:chExt cx="0" cy="0"/>
        </a:xfrm>
      </p:grpSpPr>
      <p:pic>
        <p:nvPicPr>
          <p:cNvPr id="2" name="Imagen 1">
            <a:extLst>
              <a:ext uri="{FF2B5EF4-FFF2-40B4-BE49-F238E27FC236}">
                <a16:creationId xmlns:a16="http://schemas.microsoft.com/office/drawing/2014/main" id="{11ECE368-52D3-D93E-CB2F-84A444430F9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37980" y="0"/>
            <a:ext cx="7116040" cy="3640862"/>
          </a:xfrm>
          <a:prstGeom prst="rect">
            <a:avLst/>
          </a:prstGeom>
          <a:noFill/>
          <a:ln>
            <a:noFill/>
          </a:ln>
        </p:spPr>
      </p:pic>
      <p:sp>
        <p:nvSpPr>
          <p:cNvPr id="4" name="CuadroTexto 3">
            <a:extLst>
              <a:ext uri="{FF2B5EF4-FFF2-40B4-BE49-F238E27FC236}">
                <a16:creationId xmlns:a16="http://schemas.microsoft.com/office/drawing/2014/main" id="{A0D6DEDE-C6F3-F640-7EF4-78D8DDED5DBC}"/>
              </a:ext>
            </a:extLst>
          </p:cNvPr>
          <p:cNvSpPr txBox="1"/>
          <p:nvPr/>
        </p:nvSpPr>
        <p:spPr>
          <a:xfrm>
            <a:off x="248093" y="3548942"/>
            <a:ext cx="11695813" cy="2554545"/>
          </a:xfrm>
          <a:prstGeom prst="rect">
            <a:avLst/>
          </a:prstGeom>
          <a:noFill/>
        </p:spPr>
        <p:txBody>
          <a:bodyPr wrap="square">
            <a:spAutoFit/>
          </a:bodyPr>
          <a:lstStyle/>
          <a:p>
            <a:pPr algn="just">
              <a:buNone/>
            </a:pPr>
            <a:r>
              <a:rPr lang="es-ES" sz="2000" dirty="0">
                <a:effectLst/>
                <a:latin typeface="Roboto" panose="02000000000000000000" pitchFamily="2" charset="0"/>
                <a:ea typeface="Times New Roman" panose="02020603050405020304" pitchFamily="18" charset="0"/>
                <a:cs typeface="Arial" panose="020B0604020202020204" pitchFamily="34" charset="0"/>
              </a:rPr>
              <a:t>En hardware de alto rendimiento, la </a:t>
            </a:r>
            <a:r>
              <a:rPr lang="es-ES" sz="2000" b="1" dirty="0">
                <a:effectLst/>
                <a:latin typeface="Roboto" panose="02000000000000000000" pitchFamily="2" charset="0"/>
                <a:ea typeface="Times New Roman" panose="02020603050405020304" pitchFamily="18" charset="0"/>
                <a:cs typeface="Arial" panose="020B0604020202020204" pitchFamily="34" charset="0"/>
              </a:rPr>
              <a:t>confiabilidad</a:t>
            </a:r>
            <a:r>
              <a:rPr lang="es-ES" sz="2000" dirty="0">
                <a:effectLst/>
                <a:latin typeface="Roboto" panose="02000000000000000000" pitchFamily="2" charset="0"/>
                <a:ea typeface="Times New Roman" panose="02020603050405020304" pitchFamily="18" charset="0"/>
                <a:cs typeface="Arial" panose="020B0604020202020204" pitchFamily="34" charset="0"/>
              </a:rPr>
              <a:t> es la probabilidad de que el equipo funcione sin fallas, mientras que la </a:t>
            </a:r>
            <a:r>
              <a:rPr lang="es-ES" sz="2000" b="1" dirty="0">
                <a:effectLst/>
                <a:latin typeface="Roboto" panose="02000000000000000000" pitchFamily="2" charset="0"/>
                <a:ea typeface="Times New Roman" panose="02020603050405020304" pitchFamily="18" charset="0"/>
                <a:cs typeface="Arial" panose="020B0604020202020204" pitchFamily="34" charset="0"/>
              </a:rPr>
              <a:t>disponibilidad</a:t>
            </a:r>
            <a:r>
              <a:rPr lang="es-ES" sz="2000" dirty="0">
                <a:effectLst/>
                <a:latin typeface="Roboto" panose="02000000000000000000" pitchFamily="2" charset="0"/>
                <a:ea typeface="Times New Roman" panose="02020603050405020304" pitchFamily="18" charset="0"/>
                <a:cs typeface="Arial" panose="020B0604020202020204" pitchFamily="34" charset="0"/>
              </a:rPr>
              <a:t> es el tiempo que el equipo está listo para operar. Ambos se mejoran mediante </a:t>
            </a:r>
            <a:r>
              <a:rPr lang="es-ES" sz="2000" b="1" dirty="0">
                <a:effectLst/>
                <a:latin typeface="Roboto" panose="02000000000000000000" pitchFamily="2" charset="0"/>
                <a:ea typeface="Times New Roman" panose="02020603050405020304" pitchFamily="18" charset="0"/>
                <a:cs typeface="Arial" panose="020B0604020202020204" pitchFamily="34" charset="0"/>
              </a:rPr>
              <a:t>mantenimiento predictivo</a:t>
            </a:r>
            <a:r>
              <a:rPr lang="es-ES" sz="2000" dirty="0">
                <a:effectLst/>
                <a:latin typeface="Roboto" panose="02000000000000000000" pitchFamily="2" charset="0"/>
                <a:ea typeface="Times New Roman" panose="02020603050405020304" pitchFamily="18" charset="0"/>
                <a:cs typeface="Arial" panose="020B0604020202020204" pitchFamily="34" charset="0"/>
              </a:rPr>
              <a:t> (sensores y análisis de datos), optimización de inventario, y un plan de </a:t>
            </a:r>
            <a:r>
              <a:rPr lang="es-ES" sz="2000" b="1" dirty="0">
                <a:effectLst/>
                <a:latin typeface="Roboto" panose="02000000000000000000" pitchFamily="2" charset="0"/>
                <a:ea typeface="Times New Roman" panose="02020603050405020304" pitchFamily="18" charset="0"/>
                <a:cs typeface="Arial" panose="020B0604020202020204" pitchFamily="34" charset="0"/>
              </a:rPr>
              <a:t>mantenimiento preventivo</a:t>
            </a:r>
            <a:r>
              <a:rPr lang="es-ES" sz="2000" dirty="0">
                <a:effectLst/>
                <a:latin typeface="Roboto" panose="02000000000000000000" pitchFamily="2" charset="0"/>
                <a:ea typeface="Times New Roman" panose="02020603050405020304" pitchFamily="18" charset="0"/>
                <a:cs typeface="Arial" panose="020B0604020202020204" pitchFamily="34" charset="0"/>
              </a:rPr>
              <a:t> eficaz para reducir el tiempo de inactividad.</a:t>
            </a:r>
          </a:p>
          <a:p>
            <a:pPr algn="just">
              <a:buNone/>
            </a:pPr>
            <a:endParaRPr lang="es-ES" sz="2000" dirty="0">
              <a:latin typeface="Roboto" panose="02000000000000000000" pitchFamily="2" charset="0"/>
              <a:ea typeface="Times New Roman" panose="02020603050405020304" pitchFamily="18" charset="0"/>
              <a:cs typeface="Arial" panose="020B0604020202020204" pitchFamily="34" charset="0"/>
            </a:endParaRPr>
          </a:p>
          <a:p>
            <a:pPr algn="just">
              <a:buNone/>
            </a:pPr>
            <a:r>
              <a:rPr lang="es-ES" sz="2000" dirty="0">
                <a:effectLst/>
                <a:latin typeface="Roboto" panose="02000000000000000000" pitchFamily="2" charset="0"/>
                <a:ea typeface="Times New Roman" panose="02020603050405020304" pitchFamily="18" charset="0"/>
                <a:cs typeface="Arial" panose="020B0604020202020204" pitchFamily="34" charset="0"/>
              </a:rPr>
              <a:t>Un ejemplo es usar la termografía para detectar sobrecalentamiento en </a:t>
            </a:r>
            <a:r>
              <a:rPr lang="es-ES" sz="2000" dirty="0" err="1">
                <a:effectLst/>
                <a:latin typeface="Roboto" panose="02000000000000000000" pitchFamily="2" charset="0"/>
                <a:ea typeface="Times New Roman" panose="02020603050405020304" pitchFamily="18" charset="0"/>
                <a:cs typeface="Arial" panose="020B0604020202020204" pitchFamily="34" charset="0"/>
              </a:rPr>
              <a:t>CPUs</a:t>
            </a:r>
            <a:r>
              <a:rPr lang="es-ES" sz="2000" dirty="0">
                <a:effectLst/>
                <a:latin typeface="Roboto" panose="02000000000000000000" pitchFamily="2" charset="0"/>
                <a:ea typeface="Times New Roman" panose="02020603050405020304" pitchFamily="18" charset="0"/>
                <a:cs typeface="Arial" panose="020B0604020202020204" pitchFamily="34" charset="0"/>
              </a:rPr>
              <a:t> de supercomputadoras o en unidades de almacenamiento, lo que ayuda a predecir y prevenir fallas antes de que ocurran, manteniendo así el sistema en funcionamiento de manera confiable y disponible. </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670949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5857C3-9720-364B-BF7F-E23769E1AF3C}"/>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3BA9B166-4A5E-4F26-961A-2D4E4AB09C9E}"/>
              </a:ext>
            </a:extLst>
          </p:cNvPr>
          <p:cNvSpPr txBox="1"/>
          <p:nvPr/>
        </p:nvSpPr>
        <p:spPr>
          <a:xfrm>
            <a:off x="975536" y="425099"/>
            <a:ext cx="10688379" cy="6001643"/>
          </a:xfrm>
          <a:prstGeom prst="rect">
            <a:avLst/>
          </a:prstGeom>
          <a:noFill/>
        </p:spPr>
        <p:txBody>
          <a:bodyPr wrap="square">
            <a:spAutoFit/>
          </a:bodyPr>
          <a:lstStyle/>
          <a:p>
            <a:pPr>
              <a:buNone/>
            </a:pPr>
            <a:r>
              <a:rPr lang="es-ES" sz="2400" b="1" dirty="0">
                <a:effectLst/>
                <a:latin typeface="Roboto" panose="02000000000000000000" pitchFamily="2" charset="0"/>
                <a:ea typeface="Times New Roman" panose="02020603050405020304" pitchFamily="18" charset="0"/>
                <a:cs typeface="Arial" panose="020B0604020202020204" pitchFamily="34" charset="0"/>
              </a:rPr>
              <a:t>Ejemplos en hardware de alto rendimiento:</a:t>
            </a:r>
          </a:p>
          <a:p>
            <a:pPr>
              <a:buNone/>
            </a:pP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s-ES" sz="2400" b="1" dirty="0">
                <a:effectLst/>
                <a:latin typeface="Roboto" panose="02000000000000000000" pitchFamily="2" charset="0"/>
                <a:ea typeface="Times New Roman" panose="02020603050405020304" pitchFamily="18" charset="0"/>
                <a:cs typeface="Arial" panose="020B0604020202020204" pitchFamily="34" charset="0"/>
              </a:rPr>
              <a:t>Mantenimiento predictivo:</a:t>
            </a:r>
          </a:p>
          <a:p>
            <a:pPr marL="342900" lvl="0" indent="-342900">
              <a:buSzPts val="1000"/>
              <a:buFont typeface="Symbol" panose="05050102010706020507" pitchFamily="18" charset="2"/>
              <a:buChar char=""/>
              <a:tabLst>
                <a:tab pos="457200" algn="l"/>
              </a:tabLst>
            </a:pP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es-ES" sz="2400" b="1" spc="10" dirty="0">
                <a:effectLst/>
                <a:latin typeface="Roboto" panose="02000000000000000000" pitchFamily="2" charset="0"/>
                <a:ea typeface="Times New Roman" panose="02020603050405020304" pitchFamily="18" charset="0"/>
                <a:cs typeface="Arial" panose="020B0604020202020204" pitchFamily="34" charset="0"/>
              </a:rPr>
              <a:t>Sensores y termografía:</a:t>
            </a:r>
            <a:r>
              <a:rPr lang="es-ES" sz="2400" spc="10" dirty="0">
                <a:effectLst/>
                <a:latin typeface="Roboto" panose="02000000000000000000" pitchFamily="2" charset="0"/>
                <a:ea typeface="Times New Roman" panose="02020603050405020304" pitchFamily="18" charset="0"/>
                <a:cs typeface="Arial" panose="020B0604020202020204" pitchFamily="34" charset="0"/>
              </a:rPr>
              <a:t> En servidores, tarjetas gráficas (</a:t>
            </a:r>
            <a:r>
              <a:rPr lang="es-ES" sz="2400" spc="10" dirty="0" err="1">
                <a:effectLst/>
                <a:latin typeface="Roboto" panose="02000000000000000000" pitchFamily="2" charset="0"/>
                <a:ea typeface="Times New Roman" panose="02020603050405020304" pitchFamily="18" charset="0"/>
                <a:cs typeface="Arial" panose="020B0604020202020204" pitchFamily="34" charset="0"/>
              </a:rPr>
              <a:t>GPUs</a:t>
            </a:r>
            <a:r>
              <a:rPr lang="es-ES" sz="2400" spc="10" dirty="0">
                <a:effectLst/>
                <a:latin typeface="Roboto" panose="02000000000000000000" pitchFamily="2" charset="0"/>
                <a:ea typeface="Times New Roman" panose="02020603050405020304" pitchFamily="18" charset="0"/>
                <a:cs typeface="Arial" panose="020B0604020202020204" pitchFamily="34" charset="0"/>
              </a:rPr>
              <a:t>) o supercomputadoras, se usan sensores de temperatura y termografía para monitorear el calor generado por la CPU o la memoria. Si se detecta una anomalía de temperatura, se puede predecir un posible punto de fallo y planificar un mantenimiento preventivo para evitar una parada no planificada.</a:t>
            </a:r>
          </a:p>
          <a:p>
            <a:pPr marL="742950" lvl="1" indent="-285750">
              <a:buSzPts val="1000"/>
              <a:buFont typeface="Courier New" panose="02070309020205020404" pitchFamily="49" charset="0"/>
              <a:buChar char="o"/>
              <a:tabLst>
                <a:tab pos="914400" algn="l"/>
              </a:tabLst>
            </a:pP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es-ES" sz="2400" b="1" spc="10" dirty="0">
                <a:effectLst/>
                <a:latin typeface="Roboto" panose="02000000000000000000" pitchFamily="2" charset="0"/>
                <a:ea typeface="Times New Roman" panose="02020603050405020304" pitchFamily="18" charset="0"/>
                <a:cs typeface="Arial" panose="020B0604020202020204" pitchFamily="34" charset="0"/>
              </a:rPr>
              <a:t>Análisis de vibraciones:</a:t>
            </a:r>
            <a:r>
              <a:rPr lang="es-ES" sz="2400" spc="10" dirty="0">
                <a:effectLst/>
                <a:latin typeface="Roboto" panose="02000000000000000000" pitchFamily="2" charset="0"/>
                <a:ea typeface="Times New Roman" panose="02020603050405020304" pitchFamily="18" charset="0"/>
                <a:cs typeface="Arial" panose="020B0604020202020204" pitchFamily="34" charset="0"/>
              </a:rPr>
              <a:t> En equipos mecánicos como ventiladores de servidores o discos duros en centros de datos, el análisis de vibraciones puede detectar patrones que indican desgaste o un fallo inminente, permitiendo una intervención antes de que el componente falle por completo. </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088529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9CA00-376F-18AA-0035-2F6761D57788}"/>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34769DE8-895B-9F68-9272-4D10876A4989}"/>
              </a:ext>
            </a:extLst>
          </p:cNvPr>
          <p:cNvSpPr txBox="1"/>
          <p:nvPr/>
        </p:nvSpPr>
        <p:spPr>
          <a:xfrm>
            <a:off x="148857" y="909644"/>
            <a:ext cx="11546958" cy="4768485"/>
          </a:xfrm>
          <a:prstGeom prst="rect">
            <a:avLst/>
          </a:prstGeom>
          <a:noFill/>
        </p:spPr>
        <p:txBody>
          <a:bodyPr wrap="square">
            <a:sp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s-ES" sz="2000" b="1" dirty="0">
                <a:effectLst/>
                <a:latin typeface="Roboto" panose="02000000000000000000" pitchFamily="2" charset="0"/>
                <a:ea typeface="Times New Roman" panose="02020603050405020304" pitchFamily="18" charset="0"/>
                <a:cs typeface="Arial" panose="020B0604020202020204" pitchFamily="34" charset="0"/>
              </a:rPr>
              <a:t>Diseño y arquitectura:</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s-ES" sz="2000" b="1" spc="10" dirty="0">
                <a:effectLst/>
                <a:latin typeface="Roboto" panose="02000000000000000000" pitchFamily="2" charset="0"/>
                <a:ea typeface="Times New Roman" panose="02020603050405020304" pitchFamily="18" charset="0"/>
                <a:cs typeface="Arial" panose="020B0604020202020204" pitchFamily="34" charset="0"/>
              </a:rPr>
              <a:t>Redundancia:</a:t>
            </a:r>
            <a:r>
              <a:rPr lang="es-ES" sz="2000" spc="10" dirty="0">
                <a:effectLst/>
                <a:latin typeface="Roboto" panose="02000000000000000000" pitchFamily="2" charset="0"/>
                <a:ea typeface="Times New Roman" panose="02020603050405020304" pitchFamily="18" charset="0"/>
                <a:cs typeface="Arial" panose="020B0604020202020204" pitchFamily="34" charset="0"/>
              </a:rPr>
              <a:t> La incorporación de fuentes de alimentación, ventiladores y unidades de almacenamiento redundantes en sistemas de alto rendimiento asegura que si un componente falla, otro puede tomar su lugar, manteniendo la operación y la disponibilidad sin interrupción.</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s-ES" sz="2000" b="1" spc="10" dirty="0">
                <a:effectLst/>
                <a:latin typeface="Roboto" panose="02000000000000000000" pitchFamily="2" charset="0"/>
                <a:ea typeface="Times New Roman" panose="02020603050405020304" pitchFamily="18" charset="0"/>
                <a:cs typeface="Arial" panose="020B0604020202020204" pitchFamily="34" charset="0"/>
              </a:rPr>
              <a:t>Componentes de grado empresarial:</a:t>
            </a:r>
            <a:r>
              <a:rPr lang="es-ES" sz="2000" spc="10" dirty="0">
                <a:effectLst/>
                <a:latin typeface="Roboto" panose="02000000000000000000" pitchFamily="2" charset="0"/>
                <a:ea typeface="Times New Roman" panose="02020603050405020304" pitchFamily="18" charset="0"/>
                <a:cs typeface="Arial" panose="020B0604020202020204" pitchFamily="34" charset="0"/>
              </a:rPr>
              <a:t> El uso de </a:t>
            </a:r>
            <a:r>
              <a:rPr lang="es-ES" sz="2000" spc="10" dirty="0" err="1">
                <a:effectLst/>
                <a:latin typeface="Roboto" panose="02000000000000000000" pitchFamily="2" charset="0"/>
                <a:ea typeface="Times New Roman" panose="02020603050405020304" pitchFamily="18" charset="0"/>
                <a:cs typeface="Arial" panose="020B0604020202020204" pitchFamily="34" charset="0"/>
              </a:rPr>
              <a:t>CPUs</a:t>
            </a:r>
            <a:r>
              <a:rPr lang="es-ES" sz="2000" spc="10" dirty="0">
                <a:effectLst/>
                <a:latin typeface="Roboto" panose="02000000000000000000" pitchFamily="2" charset="0"/>
                <a:ea typeface="Times New Roman" panose="02020603050405020304" pitchFamily="18" charset="0"/>
                <a:cs typeface="Arial" panose="020B0604020202020204" pitchFamily="34" charset="0"/>
              </a:rPr>
              <a:t>, memorias y tarjetas gráficas diseñadas para la fiabilidad y la operación continua, a menudo implementadas en arquitecturas de alta disponibilidad, reduce la probabilidad de fallas. </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s-ES" sz="2000" b="1" dirty="0">
                <a:effectLst/>
                <a:latin typeface="Roboto" panose="02000000000000000000" pitchFamily="2" charset="0"/>
                <a:ea typeface="Times New Roman" panose="02020603050405020304" pitchFamily="18" charset="0"/>
                <a:cs typeface="Arial" panose="020B0604020202020204" pitchFamily="34" charset="0"/>
              </a:rPr>
              <a:t>Optimización del inventario:</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s-ES" sz="2000" b="1" spc="10" dirty="0">
                <a:effectLst/>
                <a:latin typeface="Roboto" panose="02000000000000000000" pitchFamily="2" charset="0"/>
                <a:ea typeface="Times New Roman" panose="02020603050405020304" pitchFamily="18" charset="0"/>
                <a:cs typeface="Arial" panose="020B0604020202020204" pitchFamily="34" charset="0"/>
              </a:rPr>
              <a:t>Gestión de piezas críticas:</a:t>
            </a:r>
            <a:r>
              <a:rPr lang="es-ES" sz="2000" spc="10" dirty="0">
                <a:effectLst/>
                <a:latin typeface="Roboto" panose="02000000000000000000" pitchFamily="2" charset="0"/>
                <a:ea typeface="Times New Roman" panose="02020603050405020304" pitchFamily="18" charset="0"/>
                <a:cs typeface="Arial" panose="020B0604020202020204" pitchFamily="34" charset="0"/>
              </a:rPr>
              <a:t> Mantener un inventario de repuestos críticos, como unidades de almacenamiento SSD de alta capacidad o tarjetas de red especializadas, garantiza que puedan ser reemplazados rápidamente cuando sea necesario, minimizando el tiempo de reparación (MTTR) y maximizando el tiempo de actividad. </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413469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012895-2B0C-2A22-65B2-F5AFFF4F8726}"/>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2BE7D684-5D16-35A5-95E2-3BE13882F9B9}"/>
              </a:ext>
            </a:extLst>
          </p:cNvPr>
          <p:cNvSpPr txBox="1"/>
          <p:nvPr/>
        </p:nvSpPr>
        <p:spPr>
          <a:xfrm>
            <a:off x="460744" y="442299"/>
            <a:ext cx="11270512" cy="5632311"/>
          </a:xfrm>
          <a:prstGeom prst="rect">
            <a:avLst/>
          </a:prstGeom>
          <a:noFill/>
        </p:spPr>
        <p:txBody>
          <a:bodyPr wrap="square">
            <a:sp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s-ES" sz="2000" b="1" dirty="0">
                <a:effectLst/>
                <a:latin typeface="Roboto" panose="02000000000000000000" pitchFamily="2" charset="0"/>
                <a:ea typeface="Times New Roman" panose="02020603050405020304" pitchFamily="18" charset="0"/>
                <a:cs typeface="Arial" panose="020B0604020202020204" pitchFamily="34" charset="0"/>
              </a:rPr>
              <a:t>Mantenimiento basado en el software (CMMS/GMAO):</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s-ES" sz="2000" b="1" spc="10" dirty="0">
                <a:effectLst/>
                <a:latin typeface="Roboto" panose="02000000000000000000" pitchFamily="2" charset="0"/>
                <a:ea typeface="Times New Roman" panose="02020603050405020304" pitchFamily="18" charset="0"/>
                <a:cs typeface="Arial" panose="020B0604020202020204" pitchFamily="34" charset="0"/>
              </a:rPr>
              <a:t>Registros y análisis:</a:t>
            </a:r>
            <a:r>
              <a:rPr lang="es-ES" sz="2000" spc="10" dirty="0">
                <a:effectLst/>
                <a:latin typeface="Roboto" panose="02000000000000000000" pitchFamily="2" charset="0"/>
                <a:ea typeface="Times New Roman" panose="02020603050405020304" pitchFamily="18" charset="0"/>
                <a:cs typeface="Arial" panose="020B0604020202020204" pitchFamily="34" charset="0"/>
              </a:rPr>
              <a:t> El uso de software de gestión de mantenimiento (CMMS/GMAO) para registrar datos históricos de fallas, reparaciones y mantenimiento preventivo ayuda a identificar patrones, mejorar las estrategias de mantenimiento y predecir fallas futuras, mejorando tanto la confiabilidad como la disponibilidad. </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endParaRPr lang="es-ES" sz="2000" b="1" dirty="0">
              <a:effectLst/>
              <a:latin typeface="Roboto" panose="02000000000000000000" pitchFamily="2" charset="0"/>
              <a:ea typeface="Times New Roman" panose="02020603050405020304" pitchFamily="18" charset="0"/>
              <a:cs typeface="Arial" panose="020B0604020202020204" pitchFamily="34" charset="0"/>
            </a:endParaRPr>
          </a:p>
          <a:p>
            <a:pPr algn="just">
              <a:lnSpc>
                <a:spcPct val="107000"/>
              </a:lnSpc>
              <a:spcAft>
                <a:spcPts val="800"/>
              </a:spcAft>
              <a:buNone/>
            </a:pPr>
            <a:r>
              <a:rPr lang="es-ES" sz="2000" b="1" dirty="0">
                <a:effectLst/>
                <a:latin typeface="Roboto" panose="02000000000000000000" pitchFamily="2" charset="0"/>
                <a:ea typeface="Times New Roman" panose="02020603050405020304" pitchFamily="18" charset="0"/>
                <a:cs typeface="Arial" panose="020B0604020202020204" pitchFamily="34" charset="0"/>
              </a:rPr>
              <a:t>Diferencia entre confiabilidad y disponibilidad:</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s-ES" sz="2000" b="1" dirty="0">
                <a:effectLst/>
                <a:latin typeface="Roboto" panose="02000000000000000000" pitchFamily="2" charset="0"/>
                <a:ea typeface="Times New Roman" panose="02020603050405020304" pitchFamily="18" charset="0"/>
                <a:cs typeface="Arial" panose="020B0604020202020204" pitchFamily="34" charset="0"/>
              </a:rPr>
              <a:t>Confiabilidad : </a:t>
            </a:r>
            <a:r>
              <a:rPr lang="es-ES" sz="2000" spc="10" dirty="0">
                <a:effectLst/>
                <a:latin typeface="Roboto" panose="02000000000000000000" pitchFamily="2" charset="0"/>
                <a:ea typeface="Times New Roman" panose="02020603050405020304" pitchFamily="18" charset="0"/>
                <a:cs typeface="Arial" panose="020B0604020202020204" pitchFamily="34" charset="0"/>
              </a:rPr>
              <a:t>Se refiere a la </a:t>
            </a:r>
            <a:r>
              <a:rPr lang="es-ES" sz="2000" b="1" spc="10" dirty="0">
                <a:effectLst/>
                <a:latin typeface="Roboto" panose="02000000000000000000" pitchFamily="2" charset="0"/>
                <a:ea typeface="Times New Roman" panose="02020603050405020304" pitchFamily="18" charset="0"/>
                <a:cs typeface="Arial" panose="020B0604020202020204" pitchFamily="34" charset="0"/>
              </a:rPr>
              <a:t>probabilidad de que un componente o sistema funcione sin fallas</a:t>
            </a:r>
            <a:r>
              <a:rPr lang="es-ES" sz="2000" spc="10" dirty="0">
                <a:effectLst/>
                <a:latin typeface="Roboto" panose="02000000000000000000" pitchFamily="2" charset="0"/>
                <a:ea typeface="Times New Roman" panose="02020603050405020304" pitchFamily="18" charset="0"/>
                <a:cs typeface="Arial" panose="020B0604020202020204" pitchFamily="34" charset="0"/>
              </a:rPr>
              <a:t> durante un período específico. Un sistema es confiable si funciona correctamente cada vez que se utiliza. </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s-ES" sz="2000" b="1" dirty="0">
                <a:effectLst/>
                <a:latin typeface="Roboto" panose="02000000000000000000" pitchFamily="2" charset="0"/>
                <a:ea typeface="Times New Roman" panose="02020603050405020304" pitchFamily="18" charset="0"/>
                <a:cs typeface="Arial" panose="020B0604020202020204" pitchFamily="34" charset="0"/>
              </a:rPr>
              <a:t>Disponibilidad : </a:t>
            </a:r>
            <a:r>
              <a:rPr lang="es-ES" sz="2000" spc="10" dirty="0">
                <a:effectLst/>
                <a:latin typeface="Roboto" panose="02000000000000000000" pitchFamily="2" charset="0"/>
                <a:ea typeface="Times New Roman" panose="02020603050405020304" pitchFamily="18" charset="0"/>
                <a:cs typeface="Arial" panose="020B0604020202020204" pitchFamily="34" charset="0"/>
              </a:rPr>
              <a:t>Es el </a:t>
            </a:r>
            <a:r>
              <a:rPr lang="es-ES" sz="2000" b="1" spc="10" dirty="0">
                <a:effectLst/>
                <a:latin typeface="Roboto" panose="02000000000000000000" pitchFamily="2" charset="0"/>
                <a:ea typeface="Times New Roman" panose="02020603050405020304" pitchFamily="18" charset="0"/>
                <a:cs typeface="Arial" panose="020B0604020202020204" pitchFamily="34" charset="0"/>
              </a:rPr>
              <a:t>tiempo total en que un equipo está listo y accesible</a:t>
            </a:r>
            <a:r>
              <a:rPr lang="es-ES" sz="2000" spc="10" dirty="0">
                <a:effectLst/>
                <a:latin typeface="Roboto" panose="02000000000000000000" pitchFamily="2" charset="0"/>
                <a:ea typeface="Times New Roman" panose="02020603050405020304" pitchFamily="18" charset="0"/>
                <a:cs typeface="Arial" panose="020B0604020202020204" pitchFamily="34" charset="0"/>
              </a:rPr>
              <a:t> para operar. Se ve afectado por todos los tipos de paradas, tanto planificadas (inspecciones, mantenimientos) como no planificadas (averías). </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s-ES" sz="2000" dirty="0">
                <a:effectLst/>
                <a:latin typeface="Roboto" panose="02000000000000000000" pitchFamily="2" charset="0"/>
                <a:ea typeface="Times New Roman" panose="02020603050405020304" pitchFamily="18" charset="0"/>
                <a:cs typeface="Arial" panose="020B0604020202020204" pitchFamily="34" charset="0"/>
              </a:rPr>
              <a:t>En el hardware de alto rendimiento, lograr una alta confiabilidad y disponibilidad es crucial para evitar pérdidas económicas y asegurar la continuidad de las operaciones. </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63839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C491A-AE1C-4044-D616-7D4348B7162F}"/>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F6F42BE5-E39F-4764-B099-9A6255CF9604}"/>
              </a:ext>
            </a:extLst>
          </p:cNvPr>
          <p:cNvSpPr txBox="1"/>
          <p:nvPr/>
        </p:nvSpPr>
        <p:spPr>
          <a:xfrm>
            <a:off x="414670" y="511766"/>
            <a:ext cx="11685182" cy="584775"/>
          </a:xfrm>
          <a:prstGeom prst="rect">
            <a:avLst/>
          </a:prstGeom>
          <a:noFill/>
        </p:spPr>
        <p:txBody>
          <a:bodyPr wrap="square">
            <a:spAutoFit/>
          </a:bodyPr>
          <a:lstStyle/>
          <a:p>
            <a:r>
              <a:rPr lang="es-ES" sz="3200" b="1" kern="1800" spc="-25" dirty="0">
                <a:solidFill>
                  <a:srgbClr val="323232"/>
                </a:solidFill>
                <a:latin typeface="Arial" panose="020B0604020202020204" pitchFamily="34" charset="0"/>
                <a:ea typeface="Times New Roman" panose="02020603050405020304" pitchFamily="18" charset="0"/>
              </a:rPr>
              <a:t>C</a:t>
            </a:r>
            <a:r>
              <a:rPr lang="es-ES" sz="3200" b="1" kern="1800" spc="-25" dirty="0">
                <a:solidFill>
                  <a:srgbClr val="323232"/>
                </a:solidFill>
                <a:effectLst/>
                <a:latin typeface="Arial" panose="020B0604020202020204" pitchFamily="34" charset="0"/>
                <a:ea typeface="Times New Roman" panose="02020603050405020304" pitchFamily="18" charset="0"/>
              </a:rPr>
              <a:t>onfiabilidad, disponibilidad y capacidad de servicio (RAS</a:t>
            </a:r>
            <a:r>
              <a:rPr lang="es-ES" sz="1800" kern="1800" spc="-25" dirty="0">
                <a:solidFill>
                  <a:srgbClr val="323232"/>
                </a:solidFill>
                <a:effectLst/>
                <a:latin typeface="Arial" panose="020B0604020202020204" pitchFamily="34" charset="0"/>
                <a:ea typeface="Times New Roman" panose="02020603050405020304" pitchFamily="18" charset="0"/>
              </a:rPr>
              <a:t>)</a:t>
            </a:r>
            <a:endParaRPr lang="es-AR" dirty="0"/>
          </a:p>
        </p:txBody>
      </p:sp>
      <p:sp>
        <p:nvSpPr>
          <p:cNvPr id="5" name="CuadroTexto 4">
            <a:extLst>
              <a:ext uri="{FF2B5EF4-FFF2-40B4-BE49-F238E27FC236}">
                <a16:creationId xmlns:a16="http://schemas.microsoft.com/office/drawing/2014/main" id="{3D995893-0C7B-3902-46F8-19AF6D70AB17}"/>
              </a:ext>
            </a:extLst>
          </p:cNvPr>
          <p:cNvSpPr txBox="1"/>
          <p:nvPr/>
        </p:nvSpPr>
        <p:spPr>
          <a:xfrm>
            <a:off x="414671" y="1578877"/>
            <a:ext cx="11408734" cy="4069447"/>
          </a:xfrm>
          <a:prstGeom prst="rect">
            <a:avLst/>
          </a:prstGeom>
          <a:noFill/>
        </p:spPr>
        <p:txBody>
          <a:bodyPr wrap="square">
            <a:spAutoFit/>
          </a:bodyPr>
          <a:lstStyle/>
          <a:p>
            <a:pPr algn="just">
              <a:lnSpc>
                <a:spcPct val="107000"/>
              </a:lnSpc>
              <a:spcAft>
                <a:spcPts val="800"/>
              </a:spcAft>
              <a:buNone/>
            </a:pPr>
            <a:r>
              <a:rPr lang="es-E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La confiabilidad, disponibilidad y facilidad de servicio (RAS) son actividades operativas relacionadas que deben considerarse al diseñar, fabricar, adquirir y utilizar un producto o componente informático. El término fue utilizado inicialmente por IBM para definir las especificaciones de sus </a:t>
            </a:r>
            <a:r>
              <a:rPr lang="es-ES" sz="180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mainframes</a:t>
            </a:r>
            <a:r>
              <a:rPr lang="es-E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y, originalmente, se aplicaba únicamente al hardware. Hoy en día, RAS también es relevante para el software y puede aplicarse a redes, aplicaciones, sistemas operativos (SO), </a:t>
            </a:r>
            <a:r>
              <a:rPr lang="es-E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computadoras</a:t>
            </a:r>
            <a:r>
              <a:rPr lang="es-E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personales, servidores e incluso </a:t>
            </a:r>
            <a:r>
              <a:rPr lang="es-ES" sz="180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supercomputadoras</a:t>
            </a:r>
            <a:r>
              <a:rPr lang="es-E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p>
          <a:p>
            <a:pPr algn="just">
              <a:lnSpc>
                <a:spcPct val="107000"/>
              </a:lnSpc>
              <a:spcAft>
                <a:spcPts val="800"/>
              </a:spcAft>
              <a:buNone/>
            </a:pP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s-E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Los tres componentes del término tienen significados diferentes. Juntos, describen el nivel de rendimiento esperado por el usuario para un componente o software informático. RAS se aplica a una amplia gama de elementos tecnológicos, </a:t>
            </a: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incluyendo componentes de hardware, unidades centrales de procesamiento (CPU) y sistemas operativos, firmware del sistema </a:t>
            </a:r>
            <a:r>
              <a:rPr lang="es-E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y sistemas informáticos especializados de alta disponibilidad. Desde una perspectiva administrativa, RAS aborda cuestiones como </a:t>
            </a: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maximizar </a:t>
            </a:r>
            <a:r>
              <a:rPr lang="es-ES" sz="1800" b="1" u="none" strike="noStrike" dirty="0">
                <a:effectLst/>
                <a:latin typeface="Arial" panose="020B0604020202020204" pitchFamily="34" charset="0"/>
                <a:ea typeface="Times New Roman" panose="02020603050405020304" pitchFamily="18" charset="0"/>
                <a:cs typeface="Times New Roman" panose="02020603050405020304" pitchFamily="18" charset="0"/>
              </a:rPr>
              <a:t>el tiempo de actividad del sistema, minimizar el tiempo de inactividad del sistema</a:t>
            </a: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 , identificar puntos de fallo y garantizar </a:t>
            </a:r>
            <a:r>
              <a:rPr lang="es-ES" sz="1800" b="1" u="none" strike="noStrike" dirty="0">
                <a:effectLst/>
                <a:latin typeface="Arial" panose="020B0604020202020204" pitchFamily="34" charset="0"/>
                <a:ea typeface="Times New Roman" panose="02020603050405020304" pitchFamily="18" charset="0"/>
                <a:cs typeface="Times New Roman" panose="02020603050405020304" pitchFamily="18" charset="0"/>
              </a:rPr>
              <a:t>la integridad de los datos</a:t>
            </a: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 .</a:t>
            </a:r>
            <a:endParaRPr lang="es-AR" sz="14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72988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F574C-D412-4DBC-2ACA-FA28E0D8004B}"/>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26620504-55A7-D3C7-050E-5438632B5F3C}"/>
              </a:ext>
            </a:extLst>
          </p:cNvPr>
          <p:cNvSpPr txBox="1"/>
          <p:nvPr/>
        </p:nvSpPr>
        <p:spPr>
          <a:xfrm>
            <a:off x="584790" y="388796"/>
            <a:ext cx="10143461" cy="5514523"/>
          </a:xfrm>
          <a:prstGeom prst="rect">
            <a:avLst/>
          </a:prstGeom>
          <a:noFill/>
        </p:spPr>
        <p:txBody>
          <a:bodyPr wrap="square">
            <a:spAutoFit/>
          </a:bodyPr>
          <a:lstStyle/>
          <a:p>
            <a:pPr>
              <a:lnSpc>
                <a:spcPct val="107000"/>
              </a:lnSpc>
              <a:spcAft>
                <a:spcPts val="800"/>
              </a:spcAft>
              <a:buNone/>
            </a:pPr>
            <a:r>
              <a:rPr lang="es-ES" sz="2400" dirty="0">
                <a:solidFill>
                  <a:srgbClr val="323232"/>
                </a:solidFill>
                <a:effectLst/>
                <a:latin typeface="Arial" panose="020B0604020202020204" pitchFamily="34" charset="0"/>
                <a:ea typeface="Times New Roman" panose="02020603050405020304" pitchFamily="18" charset="0"/>
                <a:cs typeface="Times New Roman" panose="02020603050405020304" pitchFamily="18" charset="0"/>
              </a:rPr>
              <a:t>Pros y contras del RAS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2005"/>
              </a:lnSpc>
              <a:spcBef>
                <a:spcPts val="600"/>
              </a:spcBef>
              <a:spcAft>
                <a:spcPts val="1800"/>
              </a:spcAft>
              <a:buNone/>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Si bien las ventajas de confiabilidad, disponibilidad y facilidad de servicio pueden superar ampliamente los aspectos negativos, ambos deben considerarse al iniciar o actualizar iniciativas RAS.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Confiabilidad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Mantener los sistemas fiables significa que funcionan de forma constante y sin interrupciones, lo que minimiza el tiempo de inactividad y reduce los costes de mantenimiento.</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Disponibilidad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Mantener los sistemas críticos disponibles para los clientes contribuye a garantizar su satisfacción y uso continuo, lo que garantiza la protección de los ingresos de la empresa. Gestionar la disponibilidad implica la posibilidad de requerir tecnología adicional, como componentes redundantes y copias de seguridad de datos, lo que podría incrementar los costos.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Facilidad de servicio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Si los sistemas críticos se pueden reparar fácilmente, su disponibilidad y fiabilidad mejoran. Esto ayuda a minimizar el tiempo de inactividad, mejorar el rendimiento y reducir los costes generales de mantenimiento a largo plazo. Podría ser necesario invertir en las herramientas y tecnologías de reparación adecuadas, así como en personal de reparación experimentado y formación para técnicos de reparación, todo lo cual puede incrementar los gastos operativos.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449344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A453AA-21B3-A5C3-930F-BDB0534C6C51}"/>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DE0C10BA-FF33-56CC-6FB2-9E6085E34EFC}"/>
              </a:ext>
            </a:extLst>
          </p:cNvPr>
          <p:cNvSpPr txBox="1"/>
          <p:nvPr/>
        </p:nvSpPr>
        <p:spPr>
          <a:xfrm>
            <a:off x="382772" y="387594"/>
            <a:ext cx="11653284" cy="5617115"/>
          </a:xfrm>
          <a:prstGeom prst="rect">
            <a:avLst/>
          </a:prstGeom>
          <a:noFill/>
        </p:spPr>
        <p:txBody>
          <a:bodyPr wrap="square">
            <a:spAutoFit/>
          </a:bodyPr>
          <a:lstStyle/>
          <a:p>
            <a:pPr>
              <a:lnSpc>
                <a:spcPct val="107000"/>
              </a:lnSpc>
              <a:spcAft>
                <a:spcPts val="800"/>
              </a:spcAft>
              <a:buNone/>
            </a:pPr>
            <a:r>
              <a:rPr lang="es-ES" sz="2400" dirty="0">
                <a:solidFill>
                  <a:srgbClr val="323232"/>
                </a:solidFill>
                <a:effectLst/>
                <a:latin typeface="Arial" panose="020B0604020202020204" pitchFamily="34" charset="0"/>
                <a:ea typeface="Times New Roman" panose="02020603050405020304" pitchFamily="18" charset="0"/>
                <a:cs typeface="Times New Roman" panose="02020603050405020304" pitchFamily="18" charset="0"/>
              </a:rPr>
              <a:t>Características importantes del RAS y elementos de diseño</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2005"/>
              </a:lnSpc>
              <a:spcBef>
                <a:spcPts val="600"/>
              </a:spcBef>
              <a:spcAft>
                <a:spcPts val="1800"/>
              </a:spcAft>
              <a:buNone/>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Existen muchas maneras de mejorar la disponibilidad y la confiabilidad, en particular. Estas incluyen la implementación de sistemas y subsistemas informáticos con CPU más potentes, múltiples procesadores y módulos de memoria, y el uso de redundancia de componentes, firmware de detección de errores y código de corrección de errores. La IA será un factor importante en la mejora de la confiabilidad del sistema.</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2005"/>
              </a:lnSpc>
              <a:spcBef>
                <a:spcPts val="1800"/>
              </a:spcBef>
              <a:spcAft>
                <a:spcPts val="1800"/>
              </a:spcAft>
              <a:buNone/>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Algunas de las formas clave en que RAS está diseñado en hardware y software son las siguientes: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err="1">
                <a:effectLst/>
                <a:latin typeface="Arial" panose="020B0604020202020204" pitchFamily="34" charset="0"/>
                <a:ea typeface="Times New Roman" panose="02020603050405020304" pitchFamily="18" charset="0"/>
                <a:cs typeface="Times New Roman" panose="02020603050405020304" pitchFamily="18" charset="0"/>
              </a:rPr>
              <a:t>Sobreingeniería</a:t>
            </a: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Los sistemas se diseñan más allá de las especificaciones mínimas.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Duplicación.</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El uso extensivo de sistemas y componentes redundantes elimina los puntos únicos de fallo y mejora el RAS.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Recuperabilidad. Los métodos de ingeniería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tolerantes a fallos ayudan a garantizar la RAS.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Actualización automática.</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Estos sistemas mantienen actualizados los sistemas operativos y las aplicaciones críticas sin intervención del usuario.</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Copia de seguridad de datos.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Una copia de seguridad eficaz previene la pérdida catastrófica de información crítica y mantiene la integridad de los datos.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5278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2D76A4-655B-BC61-06CB-F7B000642685}"/>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3D765BB1-77D9-13D4-55A8-B21F8F0D4908}"/>
              </a:ext>
            </a:extLst>
          </p:cNvPr>
          <p:cNvSpPr txBox="1"/>
          <p:nvPr/>
        </p:nvSpPr>
        <p:spPr>
          <a:xfrm>
            <a:off x="1283438" y="910475"/>
            <a:ext cx="9625123" cy="4452501"/>
          </a:xfrm>
          <a:prstGeom prst="rect">
            <a:avLst/>
          </a:prstGeom>
          <a:noFill/>
        </p:spPr>
        <p:txBody>
          <a:bodyPr wrap="square">
            <a:spAutoFit/>
          </a:bodyPr>
          <a:lstStyle/>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Archivado de datos. Los sistemas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de archivado garantizan que los datos antiguos estén disponibles cuando se necesiten para auditorías y recuperación.</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Reemplazo al encender.</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Es la capacidad de intercambiar componentes o periféricos en caliente, lo que facilita las actualizaciones y reparaciones.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Máquinas virtuales.</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El uso de máquinas virtuales minimiza el impacto de los problemas del sistema operativo y del software.</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Supresores de sobretensiones.</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Minimizan el riesgo de daños en los componentes debido a anomalías en la alimentación.</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Alimentación continua.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El sistema de alimentación ininterrumpida (</a:t>
            </a:r>
            <a:r>
              <a:rPr lang="es-ES" dirty="0">
                <a:latin typeface="Arial" panose="020B0604020202020204" pitchFamily="34" charset="0"/>
                <a:ea typeface="Times New Roman" panose="02020603050405020304" pitchFamily="18" charset="0"/>
                <a:cs typeface="Times New Roman" panose="02020603050405020304" pitchFamily="18" charset="0"/>
              </a:rPr>
              <a:t>UPS</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permite que los sistemas permanezcan operativos incluso cuando se interrumpe el suministro eléctrico regular.</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Fuentes de energía de respaldo.</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Las baterías y los generadores mantienen los </a:t>
            </a:r>
            <a:r>
              <a:rPr lang="es-ES" sz="1800" b="1" u="sng" dirty="0">
                <a:effectLst/>
                <a:latin typeface="Arial" panose="020B0604020202020204" pitchFamily="34" charset="0"/>
                <a:ea typeface="Times New Roman" panose="02020603050405020304" pitchFamily="18" charset="0"/>
                <a:cs typeface="Times New Roman" panose="02020603050405020304" pitchFamily="18" charset="0"/>
              </a:rPr>
              <a:t>sistemas operativos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durante interrupciones prolongadas del suministro eléctrico.</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31317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B08E9AAC-DE90-F861-2884-8B3FF6432486}"/>
              </a:ext>
            </a:extLst>
          </p:cNvPr>
          <p:cNvSpPr txBox="1"/>
          <p:nvPr/>
        </p:nvSpPr>
        <p:spPr>
          <a:xfrm>
            <a:off x="1358309" y="0"/>
            <a:ext cx="10475728" cy="2677656"/>
          </a:xfrm>
          <a:prstGeom prst="rect">
            <a:avLst/>
          </a:prstGeom>
          <a:noFill/>
        </p:spPr>
        <p:txBody>
          <a:bodyPr wrap="square">
            <a:spAutoFit/>
          </a:bodyPr>
          <a:lstStyle/>
          <a:p>
            <a:pPr fontAlgn="base">
              <a:buNone/>
            </a:pPr>
            <a:r>
              <a:rPr lang="es-ES" sz="3200" b="1" dirty="0">
                <a:solidFill>
                  <a:srgbClr val="555555"/>
                </a:solidFill>
                <a:effectLst/>
                <a:latin typeface="inherit"/>
                <a:ea typeface="Times New Roman" panose="02020603050405020304" pitchFamily="18" charset="0"/>
                <a:cs typeface="Open Sans" panose="020B0606030504020204" pitchFamily="34" charset="0"/>
              </a:rPr>
              <a:t>MTBF: Mean Time Between </a:t>
            </a:r>
            <a:r>
              <a:rPr lang="es-ES" sz="3200" b="1" dirty="0" err="1">
                <a:solidFill>
                  <a:srgbClr val="555555"/>
                </a:solidFill>
                <a:effectLst/>
                <a:latin typeface="inherit"/>
                <a:ea typeface="Times New Roman" panose="02020603050405020304" pitchFamily="18" charset="0"/>
                <a:cs typeface="Open Sans" panose="020B0606030504020204" pitchFamily="34" charset="0"/>
              </a:rPr>
              <a:t>Failure</a:t>
            </a:r>
            <a:r>
              <a:rPr lang="es-ES" sz="3200" b="1" dirty="0">
                <a:solidFill>
                  <a:srgbClr val="555555"/>
                </a:solidFill>
                <a:effectLst/>
                <a:latin typeface="inherit"/>
                <a:ea typeface="Times New Roman" panose="02020603050405020304" pitchFamily="18" charset="0"/>
                <a:cs typeface="Open Sans" panose="020B0606030504020204" pitchFamily="34" charset="0"/>
              </a:rPr>
              <a:t>: </a:t>
            </a:r>
          </a:p>
          <a:p>
            <a:pPr fontAlgn="base">
              <a:buNone/>
            </a:pPr>
            <a:r>
              <a:rPr lang="es-ES" sz="3200" b="1" dirty="0">
                <a:solidFill>
                  <a:srgbClr val="555555"/>
                </a:solidFill>
                <a:effectLst/>
                <a:latin typeface="inherit"/>
                <a:ea typeface="Times New Roman" panose="02020603050405020304" pitchFamily="18" charset="0"/>
                <a:cs typeface="Open Sans" panose="020B0606030504020204" pitchFamily="34" charset="0"/>
              </a:rPr>
              <a:t>fundamental para el mantenimiento</a:t>
            </a:r>
          </a:p>
          <a:p>
            <a:pPr fontAlgn="base">
              <a:buNone/>
            </a:pP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fontAlgn="base">
              <a:buNone/>
            </a:pPr>
            <a:r>
              <a:rPr lang="es-ES" sz="20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El MTBF o tiempo medio entre fallos es uno de los indicadores más importantes para el sector de mantenimiento. Consiste en medir el tiempo total de buen funcionamiento medio entre cada fallo de un equipo reparable, convirtiéndose en una herramienta óptima para medir la confiabilidad de la máquina.</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agen 3">
            <a:extLst>
              <a:ext uri="{FF2B5EF4-FFF2-40B4-BE49-F238E27FC236}">
                <a16:creationId xmlns:a16="http://schemas.microsoft.com/office/drawing/2014/main" id="{2880FF4B-DAA2-938F-36AD-28DCE60D3E6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90194" y="2677656"/>
            <a:ext cx="6840452" cy="3499860"/>
          </a:xfrm>
          <a:prstGeom prst="rect">
            <a:avLst/>
          </a:prstGeom>
          <a:noFill/>
          <a:ln>
            <a:noFill/>
          </a:ln>
        </p:spPr>
      </p:pic>
    </p:spTree>
    <p:extLst>
      <p:ext uri="{BB962C8B-B14F-4D97-AF65-F5344CB8AC3E}">
        <p14:creationId xmlns:p14="http://schemas.microsoft.com/office/powerpoint/2010/main" val="36937073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950346-899B-DFD7-C01C-DA36334A29D0}"/>
            </a:ext>
          </a:extLst>
        </p:cNvPr>
        <p:cNvGrpSpPr/>
        <p:nvPr/>
      </p:nvGrpSpPr>
      <p:grpSpPr>
        <a:xfrm>
          <a:off x="0" y="0"/>
          <a:ext cx="0" cy="0"/>
          <a:chOff x="0" y="0"/>
          <a:chExt cx="0" cy="0"/>
        </a:xfrm>
      </p:grpSpPr>
      <p:pic>
        <p:nvPicPr>
          <p:cNvPr id="2" name="Imagen 1">
            <a:extLst>
              <a:ext uri="{FF2B5EF4-FFF2-40B4-BE49-F238E27FC236}">
                <a16:creationId xmlns:a16="http://schemas.microsoft.com/office/drawing/2014/main" id="{0718CAAB-1572-A8CB-C7A1-1F7E07871C9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186" y="368041"/>
            <a:ext cx="7296011" cy="4193326"/>
          </a:xfrm>
          <a:prstGeom prst="rect">
            <a:avLst/>
          </a:prstGeom>
          <a:noFill/>
          <a:ln>
            <a:noFill/>
          </a:ln>
        </p:spPr>
      </p:pic>
      <p:sp>
        <p:nvSpPr>
          <p:cNvPr id="4" name="CuadroTexto 3">
            <a:extLst>
              <a:ext uri="{FF2B5EF4-FFF2-40B4-BE49-F238E27FC236}">
                <a16:creationId xmlns:a16="http://schemas.microsoft.com/office/drawing/2014/main" id="{EFB1BAB2-F286-BC64-262E-4984012DC6EB}"/>
              </a:ext>
            </a:extLst>
          </p:cNvPr>
          <p:cNvSpPr txBox="1"/>
          <p:nvPr/>
        </p:nvSpPr>
        <p:spPr>
          <a:xfrm>
            <a:off x="6943059" y="593623"/>
            <a:ext cx="4423145" cy="5024709"/>
          </a:xfrm>
          <a:prstGeom prst="rect">
            <a:avLst/>
          </a:prstGeom>
          <a:noFill/>
        </p:spPr>
        <p:txBody>
          <a:bodyPr wrap="square">
            <a:spAutoFit/>
          </a:bodyPr>
          <a:lstStyle/>
          <a:p>
            <a:pPr marL="342900" lvl="0" indent="-342900" algn="just">
              <a:lnSpc>
                <a:spcPct val="107000"/>
              </a:lnSpc>
              <a:spcAft>
                <a:spcPts val="800"/>
              </a:spcAft>
              <a:buFont typeface="+mj-lt"/>
              <a:buAutoNum type="arabicPeriod"/>
              <a:tabLst>
                <a:tab pos="457200" algn="l"/>
              </a:tabLst>
            </a:pPr>
            <a:r>
              <a:rPr lang="es-ES" sz="1800" dirty="0">
                <a:effectLst/>
                <a:latin typeface="Times New Roman" panose="02020603050405020304" pitchFamily="18" charset="0"/>
                <a:ea typeface="Times New Roman" panose="02020603050405020304" pitchFamily="18" charset="0"/>
                <a:cs typeface="Times New Roman" panose="02020603050405020304" pitchFamily="18" charset="0"/>
              </a:rPr>
              <a:t>La primera de corta duración presenta una tasa de fallos elevada pero decreciente. Corresponde a los «fallos infantiles» o defectos de construcción o control de calidad.</a:t>
            </a: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s-ES" sz="1800" dirty="0">
                <a:effectLst/>
                <a:latin typeface="Times New Roman" panose="02020603050405020304" pitchFamily="18" charset="0"/>
                <a:ea typeface="Times New Roman" panose="02020603050405020304" pitchFamily="18" charset="0"/>
                <a:cs typeface="Times New Roman" panose="02020603050405020304" pitchFamily="18" charset="0"/>
              </a:rPr>
              <a:t>La segunda zona de más larga duración se mantiene constante en torno a un valor de fijo y mínimo. Es el período de fallos aleatorios. La causa del fallo no es inherente al componente sino debida a efectos externos.</a:t>
            </a: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s-ES" sz="1800" dirty="0">
                <a:effectLst/>
                <a:latin typeface="Times New Roman" panose="02020603050405020304" pitchFamily="18" charset="0"/>
                <a:ea typeface="Times New Roman" panose="02020603050405020304" pitchFamily="18" charset="0"/>
                <a:cs typeface="Times New Roman" panose="02020603050405020304" pitchFamily="18" charset="0"/>
              </a:rPr>
              <a:t>En la zona más extrema la tasa de fallo sufre un crecimiento rápido. Es el período de envejecimiento del componente en el cual el fallo del componente es causado por su desgaste. </a:t>
            </a: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191583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430EE-00A0-788F-E789-220D0C7EEDF4}"/>
            </a:ext>
          </a:extLst>
        </p:cNvPr>
        <p:cNvGrpSpPr/>
        <p:nvPr/>
      </p:nvGrpSpPr>
      <p:grpSpPr>
        <a:xfrm>
          <a:off x="0" y="0"/>
          <a:ext cx="0" cy="0"/>
          <a:chOff x="0" y="0"/>
          <a:chExt cx="0" cy="0"/>
        </a:xfrm>
      </p:grpSpPr>
      <p:pic>
        <p:nvPicPr>
          <p:cNvPr id="4" name="Imagen 3">
            <a:extLst>
              <a:ext uri="{FF2B5EF4-FFF2-40B4-BE49-F238E27FC236}">
                <a16:creationId xmlns:a16="http://schemas.microsoft.com/office/drawing/2014/main" id="{B6393408-A534-142D-62D4-AEF57A8B09F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43889" y="0"/>
            <a:ext cx="5772593" cy="5743141"/>
          </a:xfrm>
          <a:prstGeom prst="rect">
            <a:avLst/>
          </a:prstGeom>
          <a:noFill/>
          <a:ln>
            <a:noFill/>
          </a:ln>
        </p:spPr>
      </p:pic>
    </p:spTree>
    <p:extLst>
      <p:ext uri="{BB962C8B-B14F-4D97-AF65-F5344CB8AC3E}">
        <p14:creationId xmlns:p14="http://schemas.microsoft.com/office/powerpoint/2010/main" val="3419621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7BA845-5C73-7C2E-B21E-8A0A536CF4DA}"/>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216C819F-AAD7-DB35-31A7-E0FF6C00F2C9}"/>
              </a:ext>
            </a:extLst>
          </p:cNvPr>
          <p:cNvSpPr txBox="1"/>
          <p:nvPr/>
        </p:nvSpPr>
        <p:spPr>
          <a:xfrm>
            <a:off x="850605" y="1052624"/>
            <a:ext cx="10845209" cy="4154984"/>
          </a:xfrm>
          <a:prstGeom prst="rect">
            <a:avLst/>
          </a:prstGeom>
          <a:noFill/>
        </p:spPr>
        <p:txBody>
          <a:bodyPr wrap="square">
            <a:spAutoFit/>
          </a:bodyPr>
          <a:lstStyle/>
          <a:p>
            <a:pPr fontAlgn="base">
              <a:buNone/>
            </a:pPr>
            <a:r>
              <a:rPr lang="es-ES" sz="24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Una vez identificado el tiempo medio entre un fallo y otro, podemos definir la frecuencia con la que debemos programar nuestras actividades de mantenimiento preventivo y las inspecciones dentro del PCM. </a:t>
            </a:r>
          </a:p>
          <a:p>
            <a:pPr fontAlgn="base">
              <a:buNone/>
            </a:pPr>
            <a:endParaRPr lang="es-ES" sz="2400" dirty="0">
              <a:solidFill>
                <a:srgbClr val="555555"/>
              </a:solidFill>
              <a:latin typeface="Open Sans" panose="020B0606030504020204" pitchFamily="34" charset="0"/>
              <a:ea typeface="Times New Roman" panose="02020603050405020304" pitchFamily="18" charset="0"/>
              <a:cs typeface="Times New Roman" panose="02020603050405020304" pitchFamily="18" charset="0"/>
            </a:endParaRPr>
          </a:p>
          <a:p>
            <a:pPr fontAlgn="base">
              <a:buNone/>
            </a:pPr>
            <a:r>
              <a:rPr lang="es-ES" sz="24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Lo recomendado es calcular el 70% del tiempo medio de fallos para realizar esa inspección.</a:t>
            </a:r>
          </a:p>
          <a:p>
            <a:pPr fontAlgn="base">
              <a:buNone/>
            </a:pPr>
            <a:endParaRPr lang="es-ES" sz="2400" dirty="0">
              <a:solidFill>
                <a:srgbClr val="555555"/>
              </a:solidFill>
              <a:effectLst/>
              <a:latin typeface="Open Sans" panose="020B0606030504020204" pitchFamily="34" charset="0"/>
              <a:ea typeface="Calibri" panose="020F0502020204030204" pitchFamily="34" charset="0"/>
              <a:cs typeface="Times New Roman" panose="02020603050405020304" pitchFamily="18" charset="0"/>
            </a:endParaRPr>
          </a:p>
          <a:p>
            <a:pPr fontAlgn="base">
              <a:buNone/>
            </a:pP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fontAlgn="base">
              <a:buNone/>
            </a:pPr>
            <a:r>
              <a:rPr lang="es-ES" sz="24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Lógicamente, cuanto mayor sea el MTBF mejor, ya que los equipos están demorando más para fallar. Es decir, la operación consigue obtener una frecuencia de menor en averías.</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84065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8B26E-791C-857F-3CF6-4494983CCF70}"/>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75C53B97-99B8-EC8B-D5ED-8F0E07D6BFA5}"/>
              </a:ext>
            </a:extLst>
          </p:cNvPr>
          <p:cNvSpPr txBox="1"/>
          <p:nvPr/>
        </p:nvSpPr>
        <p:spPr>
          <a:xfrm>
            <a:off x="1517798" y="512361"/>
            <a:ext cx="8498072" cy="4934299"/>
          </a:xfrm>
          <a:prstGeom prst="rect">
            <a:avLst/>
          </a:prstGeom>
          <a:noFill/>
        </p:spPr>
        <p:txBody>
          <a:bodyPr wrap="square">
            <a:spAutoFit/>
          </a:bodyPr>
          <a:lstStyle/>
          <a:p>
            <a:pPr fontAlgn="base">
              <a:lnSpc>
                <a:spcPct val="107000"/>
              </a:lnSpc>
              <a:spcAft>
                <a:spcPts val="800"/>
              </a:spcAft>
              <a:buNone/>
            </a:pPr>
            <a:r>
              <a:rPr lang="es-ES" sz="2400" b="1" dirty="0">
                <a:solidFill>
                  <a:srgbClr val="555555"/>
                </a:solidFill>
                <a:effectLst/>
                <a:latin typeface="inherit"/>
                <a:ea typeface="Times New Roman" panose="02020603050405020304" pitchFamily="18" charset="0"/>
                <a:cs typeface="Open Sans" panose="020B0606030504020204" pitchFamily="34" charset="0"/>
              </a:rPr>
              <a:t>Errores que se deben evitar:</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s-ES" sz="2400" dirty="0">
                <a:solidFill>
                  <a:srgbClr val="555555"/>
                </a:solidFill>
                <a:effectLst/>
                <a:latin typeface="inherit"/>
                <a:ea typeface="Times New Roman" panose="02020603050405020304" pitchFamily="18" charset="0"/>
                <a:cs typeface="Open Sans" panose="020B0606030504020204" pitchFamily="34" charset="0"/>
              </a:rPr>
              <a:t>Sumar el MTBF de todos los equipos para encontrar la media global.</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s-ES" sz="2400" dirty="0">
                <a:solidFill>
                  <a:srgbClr val="555555"/>
                </a:solidFill>
                <a:effectLst/>
                <a:latin typeface="inherit"/>
                <a:ea typeface="Times New Roman" panose="02020603050405020304" pitchFamily="18" charset="0"/>
                <a:cs typeface="Open Sans" panose="020B0606030504020204" pitchFamily="34" charset="0"/>
              </a:rPr>
              <a:t>Calcular el MTBF en equipos irreparables</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s-ES" sz="2400" dirty="0">
                <a:solidFill>
                  <a:srgbClr val="555555"/>
                </a:solidFill>
                <a:effectLst/>
                <a:latin typeface="inherit"/>
                <a:ea typeface="Times New Roman" panose="02020603050405020304" pitchFamily="18" charset="0"/>
                <a:cs typeface="Open Sans" panose="020B0606030504020204" pitchFamily="34" charset="0"/>
              </a:rPr>
              <a:t>Poner a cero el MTBF cada mes (se debería sumar).</a:t>
            </a:r>
          </a:p>
          <a:p>
            <a:pPr marL="342900" lvl="0" indent="-342900" fontAlgn="base">
              <a:lnSpc>
                <a:spcPct val="107000"/>
              </a:lnSpc>
              <a:spcAft>
                <a:spcPts val="800"/>
              </a:spcAft>
              <a:buSzPts val="1000"/>
              <a:buFont typeface="Symbol" panose="05050102010706020507" pitchFamily="18" charset="2"/>
              <a:buChar char=""/>
              <a:tabLst>
                <a:tab pos="457200" algn="l"/>
              </a:tabLst>
            </a:pP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fontAlgn="base">
              <a:lnSpc>
                <a:spcPct val="107000"/>
              </a:lnSpc>
              <a:spcAft>
                <a:spcPts val="800"/>
              </a:spcAft>
              <a:buNone/>
            </a:pPr>
            <a:r>
              <a:rPr lang="es-ES" sz="24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Actualmente existen algunos softwares de mantenimiento predictivo que consiguen a través del análisis de vibración y temperatura de los equipos, estimar cuándo el equipo va a sufrir una avería y automáticamente crear órdenes de trabajo para resolver este problema.</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42036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D8C9D-AC83-ED74-8C4E-39C14E74DB44}"/>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9ABF4852-C9A5-00D4-5C82-ED2826830AB1}"/>
              </a:ext>
            </a:extLst>
          </p:cNvPr>
          <p:cNvSpPr txBox="1"/>
          <p:nvPr/>
        </p:nvSpPr>
        <p:spPr>
          <a:xfrm>
            <a:off x="1010093" y="382772"/>
            <a:ext cx="10547498" cy="2716513"/>
          </a:xfrm>
          <a:prstGeom prst="rect">
            <a:avLst/>
          </a:prstGeom>
          <a:noFill/>
        </p:spPr>
        <p:txBody>
          <a:bodyPr wrap="square">
            <a:spAutoFit/>
          </a:bodyPr>
          <a:lstStyle/>
          <a:p>
            <a:pPr fontAlgn="base">
              <a:lnSpc>
                <a:spcPct val="107000"/>
              </a:lnSpc>
              <a:spcAft>
                <a:spcPts val="800"/>
              </a:spcAft>
              <a:buNone/>
            </a:pPr>
            <a:r>
              <a:rPr lang="es-ES" sz="2800" b="1" dirty="0">
                <a:solidFill>
                  <a:srgbClr val="555555"/>
                </a:solidFill>
                <a:effectLst/>
                <a:latin typeface="inherit"/>
                <a:ea typeface="Times New Roman" panose="02020603050405020304" pitchFamily="18" charset="0"/>
                <a:cs typeface="Open Sans" panose="020B0606030504020204" pitchFamily="34" charset="0"/>
              </a:rPr>
              <a:t>MTTR: Mean Time </a:t>
            </a:r>
            <a:r>
              <a:rPr lang="es-ES" sz="2800" b="1" dirty="0" err="1">
                <a:solidFill>
                  <a:srgbClr val="555555"/>
                </a:solidFill>
                <a:effectLst/>
                <a:latin typeface="inherit"/>
                <a:ea typeface="Times New Roman" panose="02020603050405020304" pitchFamily="18" charset="0"/>
                <a:cs typeface="Open Sans" panose="020B0606030504020204" pitchFamily="34" charset="0"/>
              </a:rPr>
              <a:t>To</a:t>
            </a:r>
            <a:r>
              <a:rPr lang="es-ES" sz="2800" b="1" dirty="0">
                <a:solidFill>
                  <a:srgbClr val="555555"/>
                </a:solidFill>
                <a:effectLst/>
                <a:latin typeface="inherit"/>
                <a:ea typeface="Times New Roman" panose="02020603050405020304" pitchFamily="18" charset="0"/>
                <a:cs typeface="Open Sans" panose="020B0606030504020204" pitchFamily="34" charset="0"/>
              </a:rPr>
              <a:t> </a:t>
            </a:r>
            <a:r>
              <a:rPr lang="es-ES" sz="2800" b="1" dirty="0" err="1">
                <a:solidFill>
                  <a:srgbClr val="555555"/>
                </a:solidFill>
                <a:effectLst/>
                <a:latin typeface="inherit"/>
                <a:ea typeface="Times New Roman" panose="02020603050405020304" pitchFamily="18" charset="0"/>
                <a:cs typeface="Open Sans" panose="020B0606030504020204" pitchFamily="34" charset="0"/>
              </a:rPr>
              <a:t>Repair</a:t>
            </a:r>
            <a:endParaRPr lang="es-AR" sz="28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buNone/>
            </a:pPr>
            <a:r>
              <a:rPr lang="es-ES" sz="24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Este indicador está muy asociado a la mantenibilidad, es decir, a la facilidad de un equipo de mantenimiento encontrar y reubicar un equipo en condiciones de ejecutar sus funciones después de un fallo. </a:t>
            </a:r>
          </a:p>
          <a:p>
            <a:pPr algn="just" fontAlgn="base">
              <a:lnSpc>
                <a:spcPct val="107000"/>
              </a:lnSpc>
              <a:spcAft>
                <a:spcPts val="800"/>
              </a:spcAft>
              <a:buNone/>
            </a:pPr>
            <a:r>
              <a:rPr lang="es-ES" sz="24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En otras palabras, el MTTR indica cuál es el tiempo medio para reparación.</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agen 3">
            <a:extLst>
              <a:ext uri="{FF2B5EF4-FFF2-40B4-BE49-F238E27FC236}">
                <a16:creationId xmlns:a16="http://schemas.microsoft.com/office/drawing/2014/main" id="{03655255-9D74-C34A-5626-D7AA7A87423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91943" y="2718155"/>
            <a:ext cx="7736308" cy="4310258"/>
          </a:xfrm>
          <a:prstGeom prst="rect">
            <a:avLst/>
          </a:prstGeom>
          <a:noFill/>
          <a:ln>
            <a:noFill/>
          </a:ln>
        </p:spPr>
      </p:pic>
    </p:spTree>
    <p:extLst>
      <p:ext uri="{BB962C8B-B14F-4D97-AF65-F5344CB8AC3E}">
        <p14:creationId xmlns:p14="http://schemas.microsoft.com/office/powerpoint/2010/main" val="2325365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A341C-AF7A-9798-94D1-6FD16A76FE48}"/>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5D3E309B-C775-1EC2-8211-8A0A465DE983}"/>
              </a:ext>
            </a:extLst>
          </p:cNvPr>
          <p:cNvSpPr txBox="1"/>
          <p:nvPr/>
        </p:nvSpPr>
        <p:spPr>
          <a:xfrm>
            <a:off x="1198819" y="557723"/>
            <a:ext cx="10135487" cy="1384995"/>
          </a:xfrm>
          <a:prstGeom prst="rect">
            <a:avLst/>
          </a:prstGeom>
          <a:noFill/>
        </p:spPr>
        <p:txBody>
          <a:bodyPr wrap="square">
            <a:spAutoFit/>
          </a:bodyPr>
          <a:lstStyle/>
          <a:p>
            <a:pPr algn="just" fontAlgn="base">
              <a:buNone/>
            </a:pPr>
            <a:r>
              <a:rPr lang="es-ES" sz="28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Al contrario del MTBF, el MTTR es un indicador menor/mejor, es decir, debemos trabajar para mantenerlo a un nivel bajo</a:t>
            </a:r>
            <a:r>
              <a:rPr lang="es-ES" sz="18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a:t>
            </a:r>
            <a:endParaRPr lang="es-AR"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CuadroTexto 4">
            <a:extLst>
              <a:ext uri="{FF2B5EF4-FFF2-40B4-BE49-F238E27FC236}">
                <a16:creationId xmlns:a16="http://schemas.microsoft.com/office/drawing/2014/main" id="{0494FC0F-288A-753E-CE36-B94F2DCD86EA}"/>
              </a:ext>
            </a:extLst>
          </p:cNvPr>
          <p:cNvSpPr txBox="1"/>
          <p:nvPr/>
        </p:nvSpPr>
        <p:spPr>
          <a:xfrm>
            <a:off x="454540" y="2135312"/>
            <a:ext cx="6097772" cy="2587375"/>
          </a:xfrm>
          <a:prstGeom prst="rect">
            <a:avLst/>
          </a:prstGeom>
          <a:noFill/>
        </p:spPr>
        <p:txBody>
          <a:bodyPr wrap="square">
            <a:spAutoFit/>
          </a:bodyPr>
          <a:lstStyle/>
          <a:p>
            <a:pPr algn="just" fontAlgn="base">
              <a:lnSpc>
                <a:spcPts val="1800"/>
              </a:lnSpc>
              <a:spcAft>
                <a:spcPts val="1125"/>
              </a:spcAft>
              <a:buNone/>
            </a:pPr>
            <a:r>
              <a:rPr lang="es-ES" sz="18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Ejemplo del motor eléctrico. Durante el mismo período el equipo de mantenimiento llevó el motor para colocarlo de vuelta a las operaciones en cada una de las situaciones:</a:t>
            </a:r>
            <a:endParaRPr lang="es-AR"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s-ES" sz="1800" dirty="0">
                <a:solidFill>
                  <a:srgbClr val="555555"/>
                </a:solidFill>
                <a:effectLst/>
                <a:latin typeface="inherit"/>
                <a:ea typeface="Times New Roman" panose="02020603050405020304" pitchFamily="18" charset="0"/>
                <a:cs typeface="Open Sans" panose="020B0606030504020204" pitchFamily="34" charset="0"/>
              </a:rPr>
              <a:t>Fallo 1: </a:t>
            </a:r>
            <a:r>
              <a:rPr lang="es-ES" sz="1800" b="1" dirty="0">
                <a:solidFill>
                  <a:srgbClr val="555555"/>
                </a:solidFill>
                <a:effectLst/>
                <a:latin typeface="inherit"/>
                <a:ea typeface="Times New Roman" panose="02020603050405020304" pitchFamily="18" charset="0"/>
                <a:cs typeface="Open Sans" panose="020B0606030504020204" pitchFamily="34" charset="0"/>
              </a:rPr>
              <a:t>9 horas</a:t>
            </a:r>
            <a:endParaRPr lang="es-AR"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s-ES" sz="1800" dirty="0">
                <a:solidFill>
                  <a:srgbClr val="555555"/>
                </a:solidFill>
                <a:effectLst/>
                <a:latin typeface="inherit"/>
                <a:ea typeface="Times New Roman" panose="02020603050405020304" pitchFamily="18" charset="0"/>
                <a:cs typeface="Open Sans" panose="020B0606030504020204" pitchFamily="34" charset="0"/>
              </a:rPr>
              <a:t>Fallo 2: </a:t>
            </a:r>
            <a:r>
              <a:rPr lang="es-ES" sz="1800" b="1" dirty="0">
                <a:solidFill>
                  <a:srgbClr val="555555"/>
                </a:solidFill>
                <a:effectLst/>
                <a:latin typeface="inherit"/>
                <a:ea typeface="Times New Roman" panose="02020603050405020304" pitchFamily="18" charset="0"/>
                <a:cs typeface="Open Sans" panose="020B0606030504020204" pitchFamily="34" charset="0"/>
              </a:rPr>
              <a:t>15 horas</a:t>
            </a:r>
            <a:endParaRPr lang="es-AR"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s-ES" sz="1800" dirty="0">
                <a:solidFill>
                  <a:srgbClr val="555555"/>
                </a:solidFill>
                <a:effectLst/>
                <a:latin typeface="inherit"/>
                <a:ea typeface="Times New Roman" panose="02020603050405020304" pitchFamily="18" charset="0"/>
                <a:cs typeface="Open Sans" panose="020B0606030504020204" pitchFamily="34" charset="0"/>
              </a:rPr>
              <a:t>Fallo 3: </a:t>
            </a:r>
            <a:r>
              <a:rPr lang="es-ES" sz="1800" b="1" dirty="0">
                <a:solidFill>
                  <a:srgbClr val="555555"/>
                </a:solidFill>
                <a:effectLst/>
                <a:latin typeface="inherit"/>
                <a:ea typeface="Times New Roman" panose="02020603050405020304" pitchFamily="18" charset="0"/>
                <a:cs typeface="Open Sans" panose="020B0606030504020204" pitchFamily="34" charset="0"/>
              </a:rPr>
              <a:t>12 horas</a:t>
            </a:r>
            <a:endParaRPr lang="es-AR" sz="1200" dirty="0">
              <a:effectLst/>
              <a:latin typeface="Calibri" panose="020F0502020204030204" pitchFamily="34" charset="0"/>
              <a:ea typeface="Calibri" panose="020F0502020204030204" pitchFamily="34" charset="0"/>
              <a:cs typeface="Times New Roman" panose="02020603050405020304" pitchFamily="18" charset="0"/>
            </a:endParaRPr>
          </a:p>
          <a:p>
            <a:pPr fontAlgn="base">
              <a:lnSpc>
                <a:spcPts val="1800"/>
              </a:lnSpc>
              <a:spcAft>
                <a:spcPts val="1125"/>
              </a:spcAft>
              <a:buNone/>
            </a:pPr>
            <a:r>
              <a:rPr lang="es-ES" sz="18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En ese caso el MTTR será:</a:t>
            </a:r>
            <a:endParaRPr lang="es-AR" sz="1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Imagen 5">
            <a:extLst>
              <a:ext uri="{FF2B5EF4-FFF2-40B4-BE49-F238E27FC236}">
                <a16:creationId xmlns:a16="http://schemas.microsoft.com/office/drawing/2014/main" id="{99567A73-9251-1BDA-036F-CFFD8B7F445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16863" y="3024962"/>
            <a:ext cx="7076022" cy="3620387"/>
          </a:xfrm>
          <a:prstGeom prst="rect">
            <a:avLst/>
          </a:prstGeom>
          <a:noFill/>
          <a:ln>
            <a:noFill/>
          </a:ln>
        </p:spPr>
      </p:pic>
    </p:spTree>
    <p:extLst>
      <p:ext uri="{BB962C8B-B14F-4D97-AF65-F5344CB8AC3E}">
        <p14:creationId xmlns:p14="http://schemas.microsoft.com/office/powerpoint/2010/main" val="2865869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439D0B-FF1F-DE06-0B61-33FFA0A88585}"/>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E76E39CE-295F-079C-C7C3-1D2027160BCA}"/>
              </a:ext>
            </a:extLst>
          </p:cNvPr>
          <p:cNvSpPr txBox="1"/>
          <p:nvPr/>
        </p:nvSpPr>
        <p:spPr>
          <a:xfrm>
            <a:off x="460744" y="171505"/>
            <a:ext cx="11270512" cy="4831707"/>
          </a:xfrm>
          <a:prstGeom prst="rect">
            <a:avLst/>
          </a:prstGeom>
          <a:noFill/>
        </p:spPr>
        <p:txBody>
          <a:bodyPr wrap="square">
            <a:spAutoFit/>
          </a:bodyPr>
          <a:lstStyle/>
          <a:p>
            <a:pPr algn="just" fontAlgn="base">
              <a:lnSpc>
                <a:spcPct val="107000"/>
              </a:lnSpc>
              <a:spcAft>
                <a:spcPts val="800"/>
              </a:spcAft>
              <a:buNone/>
            </a:pP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buNone/>
            </a:pPr>
            <a:r>
              <a:rPr lang="es-ES" sz="24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ERRORES QUE SE DEBEN EVITAR:</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07000"/>
              </a:lnSpc>
              <a:spcAft>
                <a:spcPts val="800"/>
              </a:spcAft>
              <a:buSzPts val="1000"/>
              <a:buFont typeface="Symbol" panose="05050102010706020507" pitchFamily="18" charset="2"/>
              <a:buChar char=""/>
              <a:tabLst>
                <a:tab pos="457200" algn="l"/>
              </a:tabLst>
            </a:pPr>
            <a:r>
              <a:rPr lang="es-ES" sz="2400" dirty="0">
                <a:solidFill>
                  <a:srgbClr val="555555"/>
                </a:solidFill>
                <a:effectLst/>
                <a:latin typeface="inherit"/>
                <a:ea typeface="Times New Roman" panose="02020603050405020304" pitchFamily="18" charset="0"/>
                <a:cs typeface="Open Sans" panose="020B0606030504020204" pitchFamily="34" charset="0"/>
              </a:rPr>
              <a:t>No existe un valor ideal o referencia para el MTTR.</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07000"/>
              </a:lnSpc>
              <a:spcAft>
                <a:spcPts val="800"/>
              </a:spcAft>
              <a:buSzPts val="1000"/>
              <a:buFont typeface="Symbol" panose="05050102010706020507" pitchFamily="18" charset="2"/>
              <a:buChar char=""/>
              <a:tabLst>
                <a:tab pos="457200" algn="l"/>
              </a:tabLst>
            </a:pPr>
            <a:r>
              <a:rPr lang="es-ES" sz="2400" dirty="0">
                <a:solidFill>
                  <a:srgbClr val="555555"/>
                </a:solidFill>
                <a:effectLst/>
                <a:latin typeface="inherit"/>
                <a:ea typeface="Times New Roman" panose="02020603050405020304" pitchFamily="18" charset="0"/>
                <a:cs typeface="Open Sans" panose="020B0606030504020204" pitchFamily="34" charset="0"/>
              </a:rPr>
              <a:t>Exigir que los equipos de mantenimiento mantengan un MTTR bajo puede inducirlos a cometer errores.</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buNone/>
            </a:pPr>
            <a:r>
              <a:rPr lang="es-ES" sz="24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Mucho mejor que mantener un MTTR bajo, es evitar las averías. El gestor de mantenimiento debe incentivar a sus equipos a utilizar técnicas de mantenimiento predictivo e intensivo que diagnostiquen el estado de salud de las máquinas identificando los “síntomas” en tiempo real, para que el activo no pierda su desempeño a punto de llegar a una situación crítica de avería.</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0647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23EF28-1866-82FA-1425-2C25C4B6D212}"/>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00BDACE5-2A19-3DE5-4729-F198D90B97EF}"/>
              </a:ext>
            </a:extLst>
          </p:cNvPr>
          <p:cNvSpPr txBox="1"/>
          <p:nvPr/>
        </p:nvSpPr>
        <p:spPr>
          <a:xfrm>
            <a:off x="531628" y="-19356"/>
            <a:ext cx="11504428" cy="5851730"/>
          </a:xfrm>
          <a:prstGeom prst="rect">
            <a:avLst/>
          </a:prstGeom>
          <a:noFill/>
        </p:spPr>
        <p:txBody>
          <a:bodyPr wrap="square">
            <a:spAutoFit/>
          </a:bodyPr>
          <a:lstStyle/>
          <a:p>
            <a:pPr algn="just" fontAlgn="base">
              <a:lnSpc>
                <a:spcPct val="107000"/>
              </a:lnSpc>
              <a:spcAft>
                <a:spcPts val="800"/>
              </a:spcAft>
              <a:buNone/>
            </a:pPr>
            <a:r>
              <a:rPr lang="es-ES" sz="3200" b="1" dirty="0">
                <a:solidFill>
                  <a:srgbClr val="555555"/>
                </a:solidFill>
                <a:effectLst/>
                <a:latin typeface="inherit"/>
                <a:ea typeface="Times New Roman" panose="02020603050405020304" pitchFamily="18" charset="0"/>
                <a:cs typeface="Open Sans" panose="020B0606030504020204" pitchFamily="34" charset="0"/>
              </a:rPr>
              <a:t>Calcular la disponibilidad y la confiabilidad de los activos</a:t>
            </a:r>
            <a:endParaRPr lang="es-AR" sz="32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buNone/>
            </a:pPr>
            <a:r>
              <a:rPr lang="es-ES" sz="28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Estos dos indicadores son fundamentales para el Planeamiento y Control del Mantenimiento. Puede decirse que el objetivo principal del PCM es garantizar y elevar la disponibilidad y confiabilidad de los activos, optimizando así la productividad. </a:t>
            </a:r>
            <a:endParaRPr lang="es-AR" sz="28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buNone/>
            </a:pPr>
            <a:r>
              <a:rPr lang="es-ES" sz="28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Ambos son determinados a partir del MTBF y MTTR. </a:t>
            </a:r>
          </a:p>
          <a:p>
            <a:pPr algn="just" fontAlgn="base">
              <a:lnSpc>
                <a:spcPct val="107000"/>
              </a:lnSpc>
              <a:spcAft>
                <a:spcPts val="800"/>
              </a:spcAft>
              <a:buNone/>
            </a:pPr>
            <a:r>
              <a:rPr lang="es-ES" sz="2800" dirty="0">
                <a:solidFill>
                  <a:srgbClr val="555555"/>
                </a:solidFill>
                <a:latin typeface="Open Sans" panose="020B0606030504020204" pitchFamily="34" charset="0"/>
                <a:ea typeface="Times New Roman" panose="02020603050405020304" pitchFamily="18" charset="0"/>
                <a:cs typeface="Times New Roman" panose="02020603050405020304" pitchFamily="18" charset="0"/>
              </a:rPr>
              <a:t>E</a:t>
            </a:r>
            <a:r>
              <a:rPr lang="es-ES" sz="28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l significado de cada uno según la Norma NBR 5462:</a:t>
            </a:r>
          </a:p>
          <a:p>
            <a:pPr algn="just" fontAlgn="base">
              <a:lnSpc>
                <a:spcPct val="107000"/>
              </a:lnSpc>
              <a:spcAft>
                <a:spcPts val="800"/>
              </a:spcAft>
              <a:buNone/>
            </a:pPr>
            <a:endParaRPr lang="es-AR" sz="28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buNone/>
            </a:pPr>
            <a:r>
              <a:rPr lang="es-ES" sz="3600" b="1" dirty="0">
                <a:solidFill>
                  <a:srgbClr val="555555"/>
                </a:solidFill>
                <a:effectLst/>
                <a:latin typeface="inherit"/>
                <a:ea typeface="Times New Roman" panose="02020603050405020304" pitchFamily="18" charset="0"/>
                <a:cs typeface="Open Sans" panose="020B0606030504020204" pitchFamily="34" charset="0"/>
              </a:rPr>
              <a:t>Disponibilidad</a:t>
            </a:r>
            <a:r>
              <a:rPr lang="es-ES" sz="36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 </a:t>
            </a:r>
            <a:r>
              <a:rPr lang="es-ES" sz="28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la CAPACIDAD de un elemento estar en condiciones de ejecutar una cierta función en un instante dado, o durante un intervalo de tiempo determinado</a:t>
            </a:r>
            <a:r>
              <a:rPr lang="es-ES" sz="18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a:t>
            </a:r>
            <a:endParaRPr lang="es-AR"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143936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C8B1F-6B52-C655-C1DC-543E4F041FB5}"/>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707E937C-A3FA-72E8-53C9-F57F244488AB}"/>
              </a:ext>
            </a:extLst>
          </p:cNvPr>
          <p:cNvSpPr txBox="1"/>
          <p:nvPr/>
        </p:nvSpPr>
        <p:spPr>
          <a:xfrm>
            <a:off x="682699" y="338011"/>
            <a:ext cx="10826602" cy="2572499"/>
          </a:xfrm>
          <a:prstGeom prst="rect">
            <a:avLst/>
          </a:prstGeom>
          <a:noFill/>
        </p:spPr>
        <p:txBody>
          <a:bodyPr wrap="square">
            <a:spAutoFit/>
          </a:bodyPr>
          <a:lstStyle/>
          <a:p>
            <a:pPr algn="just" fontAlgn="base">
              <a:lnSpc>
                <a:spcPct val="107000"/>
              </a:lnSpc>
              <a:spcAft>
                <a:spcPts val="800"/>
              </a:spcAft>
              <a:buNone/>
            </a:pPr>
            <a:r>
              <a:rPr lang="es-ES" sz="2800" b="1" u="sng" strike="noStrike" dirty="0">
                <a:latin typeface="Abadi" panose="020F0502020204030204" pitchFamily="34" charset="0"/>
                <a:ea typeface="Times New Roman" panose="02020603050405020304" pitchFamily="18" charset="0"/>
                <a:cs typeface="Open Sans" panose="020B0606030504020204" pitchFamily="34" charset="0"/>
                <a:hlinkClick r:id="rId2" tooltip="Reingeniería del mantenimiento centrado en la confiabilidad">
                  <a:extLst>
                    <a:ext uri="{A12FA001-AC4F-418D-AE19-62706E023703}">
                      <ahyp:hlinkClr xmlns:ahyp="http://schemas.microsoft.com/office/drawing/2018/hyperlinkcolor" val="tx"/>
                    </a:ext>
                  </a:extLst>
                </a:hlinkClick>
              </a:rPr>
              <a:t>Confiabilidad: la PROBABILIDAD de que un elemento desempeñe su función especificada en el proyecto, de acuerdo con las condiciones de operación, en un intervalo específico de tiempo.</a:t>
            </a:r>
            <a:endParaRPr lang="es-ES" sz="2800" b="1" u="sng" strike="noStrike" dirty="0">
              <a:latin typeface="Abadi" panose="020F0502020204030204" pitchFamily="34" charset="0"/>
              <a:ea typeface="Times New Roman" panose="02020603050405020304" pitchFamily="18" charset="0"/>
              <a:cs typeface="Open Sans" panose="020B0606030504020204" pitchFamily="34" charset="0"/>
            </a:endParaRPr>
          </a:p>
          <a:p>
            <a:pPr algn="just" fontAlgn="base">
              <a:lnSpc>
                <a:spcPct val="107000"/>
              </a:lnSpc>
              <a:spcAft>
                <a:spcPts val="800"/>
              </a:spcAft>
              <a:buNone/>
            </a:pPr>
            <a:endParaRPr lang="es-AR" sz="2800" u="sng" dirty="0">
              <a:latin typeface="Abadi" panose="020F0502020204030204" pitchFamily="34" charset="0"/>
              <a:ea typeface="Calibri" panose="020F0502020204030204" pitchFamily="34" charset="0"/>
              <a:cs typeface="Times New Roman" panose="02020603050405020304" pitchFamily="18" charset="0"/>
            </a:endParaRPr>
          </a:p>
          <a:p>
            <a:pPr algn="just">
              <a:buNone/>
            </a:pPr>
            <a:r>
              <a:rPr lang="es-ES" sz="2800" dirty="0">
                <a:solidFill>
                  <a:srgbClr val="555555"/>
                </a:solidFill>
                <a:effectLst/>
                <a:latin typeface="Abadi" panose="020F0502020204030204" pitchFamily="34" charset="0"/>
                <a:ea typeface="Times New Roman" panose="02020603050405020304" pitchFamily="18" charset="0"/>
              </a:rPr>
              <a:t>¿Es el significado de capacidad y probabilidad parecido?</a:t>
            </a:r>
            <a:endParaRPr lang="es-AR" sz="2800" dirty="0">
              <a:latin typeface="Abadi" panose="020F0502020204030204" pitchFamily="34" charset="0"/>
            </a:endParaRPr>
          </a:p>
        </p:txBody>
      </p:sp>
      <p:sp>
        <p:nvSpPr>
          <p:cNvPr id="5" name="CuadroTexto 4">
            <a:extLst>
              <a:ext uri="{FF2B5EF4-FFF2-40B4-BE49-F238E27FC236}">
                <a16:creationId xmlns:a16="http://schemas.microsoft.com/office/drawing/2014/main" id="{AD133ADC-E3BE-988E-A331-E5D003CE094C}"/>
              </a:ext>
            </a:extLst>
          </p:cNvPr>
          <p:cNvSpPr txBox="1"/>
          <p:nvPr/>
        </p:nvSpPr>
        <p:spPr>
          <a:xfrm>
            <a:off x="682699" y="3429000"/>
            <a:ext cx="10826602" cy="2246769"/>
          </a:xfrm>
          <a:prstGeom prst="rect">
            <a:avLst/>
          </a:prstGeom>
          <a:noFill/>
        </p:spPr>
        <p:txBody>
          <a:bodyPr wrap="square">
            <a:spAutoFit/>
          </a:bodyPr>
          <a:lstStyle/>
          <a:p>
            <a:pPr algn="just" fontAlgn="base">
              <a:buNone/>
            </a:pPr>
            <a:r>
              <a:rPr lang="es-ES" sz="28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La disponibilidad de un equipo es el porcentaje el cual ese activo se mantiene disponible en un determinado período. </a:t>
            </a:r>
          </a:p>
          <a:p>
            <a:pPr algn="just" fontAlgn="base">
              <a:buNone/>
            </a:pPr>
            <a:endParaRPr lang="es-ES" sz="2800" dirty="0">
              <a:solidFill>
                <a:srgbClr val="555555"/>
              </a:solidFill>
              <a:latin typeface="Open Sans" panose="020B0606030504020204" pitchFamily="34" charset="0"/>
              <a:ea typeface="Times New Roman" panose="02020603050405020304" pitchFamily="18" charset="0"/>
              <a:cs typeface="Times New Roman" panose="02020603050405020304" pitchFamily="18" charset="0"/>
            </a:endParaRPr>
          </a:p>
          <a:p>
            <a:pPr algn="just" fontAlgn="base">
              <a:buNone/>
            </a:pPr>
            <a:r>
              <a:rPr lang="es-ES" sz="2800" b="1" dirty="0">
                <a:solidFill>
                  <a:srgbClr val="555555"/>
                </a:solidFill>
                <a:latin typeface="Open Sans" panose="020B0606030504020204" pitchFamily="34" charset="0"/>
                <a:ea typeface="Times New Roman" panose="02020603050405020304" pitchFamily="18" charset="0"/>
                <a:cs typeface="Times New Roman" panose="02020603050405020304" pitchFamily="18" charset="0"/>
              </a:rPr>
              <a:t>L</a:t>
            </a:r>
            <a:r>
              <a:rPr lang="es-ES" sz="2800" b="1"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a confiabilidad será la probabilidad de que un equipo se mantenga disponible en un período futuro.</a:t>
            </a:r>
            <a:endParaRPr lang="es-AR" sz="28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031102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413</TotalTime>
  <Words>2171</Words>
  <Application>Microsoft Office PowerPoint</Application>
  <PresentationFormat>Panorámica</PresentationFormat>
  <Paragraphs>99</Paragraphs>
  <Slides>21</Slides>
  <Notes>2</Notes>
  <HiddenSlides>0</HiddenSlides>
  <MMClips>0</MMClips>
  <ScaleCrop>false</ScaleCrop>
  <HeadingPairs>
    <vt:vector size="6" baseType="variant">
      <vt:variant>
        <vt:lpstr>Fuentes usadas</vt:lpstr>
      </vt:variant>
      <vt:variant>
        <vt:i4>11</vt:i4>
      </vt:variant>
      <vt:variant>
        <vt:lpstr>Tema</vt:lpstr>
      </vt:variant>
      <vt:variant>
        <vt:i4>1</vt:i4>
      </vt:variant>
      <vt:variant>
        <vt:lpstr>Títulos de diapositiva</vt:lpstr>
      </vt:variant>
      <vt:variant>
        <vt:i4>21</vt:i4>
      </vt:variant>
    </vt:vector>
  </HeadingPairs>
  <TitlesOfParts>
    <vt:vector size="33" baseType="lpstr">
      <vt:lpstr>Abadi</vt:lpstr>
      <vt:lpstr>Aptos</vt:lpstr>
      <vt:lpstr>Aptos Display</vt:lpstr>
      <vt:lpstr>Arial</vt:lpstr>
      <vt:lpstr>Calibri</vt:lpstr>
      <vt:lpstr>Courier New</vt:lpstr>
      <vt:lpstr>inherit</vt:lpstr>
      <vt:lpstr>Open Sans</vt:lpstr>
      <vt:lpstr>Roboto</vt:lpstr>
      <vt:lpstr>Symbol</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BAGUI ________</dc:creator>
  <cp:lastModifiedBy>BAGUI ________</cp:lastModifiedBy>
  <cp:revision>4</cp:revision>
  <dcterms:created xsi:type="dcterms:W3CDTF">2025-10-10T14:45:33Z</dcterms:created>
  <dcterms:modified xsi:type="dcterms:W3CDTF">2026-05-18T15:06:31Z</dcterms:modified>
</cp:coreProperties>
</file>