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1"/>
  </p:sldMasterIdLst>
  <p:notesMasterIdLst>
    <p:notesMasterId r:id="rId46"/>
  </p:notesMasterIdLst>
  <p:sldIdLst>
    <p:sldId id="256" r:id="rId2"/>
    <p:sldId id="263" r:id="rId3"/>
    <p:sldId id="264" r:id="rId4"/>
    <p:sldId id="266" r:id="rId5"/>
    <p:sldId id="258" r:id="rId6"/>
    <p:sldId id="257" r:id="rId7"/>
    <p:sldId id="282" r:id="rId8"/>
    <p:sldId id="288" r:id="rId9"/>
    <p:sldId id="286" r:id="rId10"/>
    <p:sldId id="301" r:id="rId11"/>
    <p:sldId id="293" r:id="rId12"/>
    <p:sldId id="294" r:id="rId13"/>
    <p:sldId id="265" r:id="rId14"/>
    <p:sldId id="297" r:id="rId15"/>
    <p:sldId id="283" r:id="rId16"/>
    <p:sldId id="292" r:id="rId17"/>
    <p:sldId id="284" r:id="rId18"/>
    <p:sldId id="270" r:id="rId19"/>
    <p:sldId id="271" r:id="rId20"/>
    <p:sldId id="300" r:id="rId21"/>
    <p:sldId id="298" r:id="rId22"/>
    <p:sldId id="299" r:id="rId23"/>
    <p:sldId id="273" r:id="rId24"/>
    <p:sldId id="272" r:id="rId25"/>
    <p:sldId id="274" r:id="rId26"/>
    <p:sldId id="289" r:id="rId27"/>
    <p:sldId id="259" r:id="rId28"/>
    <p:sldId id="261" r:id="rId29"/>
    <p:sldId id="296" r:id="rId30"/>
    <p:sldId id="275" r:id="rId31"/>
    <p:sldId id="276" r:id="rId32"/>
    <p:sldId id="277" r:id="rId33"/>
    <p:sldId id="278" r:id="rId34"/>
    <p:sldId id="280" r:id="rId35"/>
    <p:sldId id="279" r:id="rId36"/>
    <p:sldId id="260" r:id="rId37"/>
    <p:sldId id="262" r:id="rId38"/>
    <p:sldId id="268" r:id="rId39"/>
    <p:sldId id="290" r:id="rId40"/>
    <p:sldId id="267" r:id="rId41"/>
    <p:sldId id="291" r:id="rId42"/>
    <p:sldId id="269" r:id="rId43"/>
    <p:sldId id="295" r:id="rId44"/>
    <p:sldId id="281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934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1D7C1-0BD0-4C4A-8DA8-8A7301C4B10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CE979E5-D177-448C-9250-15A94F22C1E0}">
      <dgm:prSet phldrT="[Texto]" custT="1"/>
      <dgm:spPr/>
      <dgm:t>
        <a:bodyPr/>
        <a:lstStyle/>
        <a:p>
          <a:r>
            <a:rPr lang="es-ES" sz="2400" dirty="0" smtClean="0"/>
            <a:t>1. Gestación: motivación, adquisición de competencias, identificación de la oportunidad, elaboración del proyecto.</a:t>
          </a:r>
          <a:endParaRPr lang="es-ES" sz="2400" dirty="0"/>
        </a:p>
      </dgm:t>
    </dgm:pt>
    <dgm:pt modelId="{CCC101D9-566F-4B08-8DAE-998F318B2DA7}" type="parTrans" cxnId="{5D7C8F9C-9BFA-492E-8E63-217786521AFA}">
      <dgm:prSet/>
      <dgm:spPr/>
      <dgm:t>
        <a:bodyPr/>
        <a:lstStyle/>
        <a:p>
          <a:endParaRPr lang="es-ES" sz="2400"/>
        </a:p>
      </dgm:t>
    </dgm:pt>
    <dgm:pt modelId="{03F202FF-2D4A-4FF9-8FA0-5287A7967191}" type="sibTrans" cxnId="{5D7C8F9C-9BFA-492E-8E63-217786521AFA}">
      <dgm:prSet/>
      <dgm:spPr/>
      <dgm:t>
        <a:bodyPr/>
        <a:lstStyle/>
        <a:p>
          <a:endParaRPr lang="es-ES" sz="2400"/>
        </a:p>
      </dgm:t>
    </dgm:pt>
    <dgm:pt modelId="{D12309E8-6054-439B-AEAC-BF5060D40AFF}">
      <dgm:prSet phldrT="[Texto]" custT="1"/>
      <dgm:spPr/>
      <dgm:t>
        <a:bodyPr/>
        <a:lstStyle/>
        <a:p>
          <a:r>
            <a:rPr lang="es-ES" sz="2400" dirty="0" smtClean="0"/>
            <a:t>2. Puesta en marcha: evaluación, acceso y movilización de recursos, decisión final. </a:t>
          </a:r>
          <a:endParaRPr lang="es-ES" sz="2400" dirty="0"/>
        </a:p>
      </dgm:t>
    </dgm:pt>
    <dgm:pt modelId="{B7A11CFA-70A6-491E-8C7A-A00CACD5D6C8}" type="parTrans" cxnId="{3ABE8A28-AE33-44C8-A26D-5B94ADD8EF80}">
      <dgm:prSet/>
      <dgm:spPr/>
      <dgm:t>
        <a:bodyPr/>
        <a:lstStyle/>
        <a:p>
          <a:endParaRPr lang="es-ES" sz="2400"/>
        </a:p>
      </dgm:t>
    </dgm:pt>
    <dgm:pt modelId="{80E3E6D3-A272-4458-B03D-08A989D12830}" type="sibTrans" cxnId="{3ABE8A28-AE33-44C8-A26D-5B94ADD8EF80}">
      <dgm:prSet/>
      <dgm:spPr/>
      <dgm:t>
        <a:bodyPr/>
        <a:lstStyle/>
        <a:p>
          <a:endParaRPr lang="es-ES" sz="2400"/>
        </a:p>
      </dgm:t>
    </dgm:pt>
    <dgm:pt modelId="{9E7CD2AF-6368-4F9E-BEAB-D0EF93D9A69A}">
      <dgm:prSet phldrT="[Texto]" custT="1"/>
      <dgm:spPr/>
      <dgm:t>
        <a:bodyPr/>
        <a:lstStyle/>
        <a:p>
          <a:r>
            <a:rPr lang="es-ES" sz="2400" dirty="0" smtClean="0"/>
            <a:t>3. Desarrollo inicial: ingreso al mercado, gestión inicial.</a:t>
          </a:r>
          <a:endParaRPr lang="es-ES" sz="2400" dirty="0"/>
        </a:p>
      </dgm:t>
    </dgm:pt>
    <dgm:pt modelId="{D79F708D-22DA-433F-9A08-E068221D9D42}" type="parTrans" cxnId="{D1A9F54F-77B7-40CD-A4A1-7816F0B5657B}">
      <dgm:prSet/>
      <dgm:spPr/>
      <dgm:t>
        <a:bodyPr/>
        <a:lstStyle/>
        <a:p>
          <a:endParaRPr lang="es-ES" sz="2400"/>
        </a:p>
      </dgm:t>
    </dgm:pt>
    <dgm:pt modelId="{28577C2E-CCD1-4269-A12E-EC2BC6609BF6}" type="sibTrans" cxnId="{D1A9F54F-77B7-40CD-A4A1-7816F0B5657B}">
      <dgm:prSet/>
      <dgm:spPr/>
      <dgm:t>
        <a:bodyPr/>
        <a:lstStyle/>
        <a:p>
          <a:endParaRPr lang="es-ES" sz="2400"/>
        </a:p>
      </dgm:t>
    </dgm:pt>
    <dgm:pt modelId="{4CCB3C01-874D-4FE9-9108-D1FC47E0A0F6}" type="pres">
      <dgm:prSet presAssocID="{FB91D7C1-0BD0-4C4A-8DA8-8A7301C4B1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FC3F99D-096B-4679-92EC-FEFD6FC0F088}" type="pres">
      <dgm:prSet presAssocID="{5CE979E5-D177-448C-9250-15A94F22C1E0}" presName="parentLin" presStyleCnt="0"/>
      <dgm:spPr/>
    </dgm:pt>
    <dgm:pt modelId="{2E792B41-D255-4B08-9E68-A531F67C0687}" type="pres">
      <dgm:prSet presAssocID="{5CE979E5-D177-448C-9250-15A94F22C1E0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FEAB570-219D-40B4-8387-478E2AD229A0}" type="pres">
      <dgm:prSet presAssocID="{5CE979E5-D177-448C-9250-15A94F22C1E0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7B2AA52-468E-4BA6-B1A6-BCD1DDDB4911}" type="pres">
      <dgm:prSet presAssocID="{5CE979E5-D177-448C-9250-15A94F22C1E0}" presName="negativeSpace" presStyleCnt="0"/>
      <dgm:spPr/>
    </dgm:pt>
    <dgm:pt modelId="{BE86842B-CCF3-43B1-8B06-8AB8132C15E9}" type="pres">
      <dgm:prSet presAssocID="{5CE979E5-D177-448C-9250-15A94F22C1E0}" presName="childText" presStyleLbl="conFgAcc1" presStyleIdx="0" presStyleCnt="3">
        <dgm:presLayoutVars>
          <dgm:bulletEnabled val="1"/>
        </dgm:presLayoutVars>
      </dgm:prSet>
      <dgm:spPr/>
    </dgm:pt>
    <dgm:pt modelId="{B913EE62-DD5F-447C-B92E-E201EC8C85F3}" type="pres">
      <dgm:prSet presAssocID="{03F202FF-2D4A-4FF9-8FA0-5287A7967191}" presName="spaceBetweenRectangles" presStyleCnt="0"/>
      <dgm:spPr/>
    </dgm:pt>
    <dgm:pt modelId="{BCDCCAC0-BD2A-4675-BDA0-CC34143760CB}" type="pres">
      <dgm:prSet presAssocID="{D12309E8-6054-439B-AEAC-BF5060D40AFF}" presName="parentLin" presStyleCnt="0"/>
      <dgm:spPr/>
    </dgm:pt>
    <dgm:pt modelId="{DAC310F4-D3F0-435E-BE24-50C67237EA02}" type="pres">
      <dgm:prSet presAssocID="{D12309E8-6054-439B-AEAC-BF5060D40AFF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86F7545D-738E-4291-9FDC-B743510FB4AD}" type="pres">
      <dgm:prSet presAssocID="{D12309E8-6054-439B-AEAC-BF5060D40AFF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BBF16A-F94F-42AC-83A5-47D143F9FF13}" type="pres">
      <dgm:prSet presAssocID="{D12309E8-6054-439B-AEAC-BF5060D40AFF}" presName="negativeSpace" presStyleCnt="0"/>
      <dgm:spPr/>
    </dgm:pt>
    <dgm:pt modelId="{5D12E58D-1790-435C-BB04-52C327E20446}" type="pres">
      <dgm:prSet presAssocID="{D12309E8-6054-439B-AEAC-BF5060D40AFF}" presName="childText" presStyleLbl="conFgAcc1" presStyleIdx="1" presStyleCnt="3">
        <dgm:presLayoutVars>
          <dgm:bulletEnabled val="1"/>
        </dgm:presLayoutVars>
      </dgm:prSet>
      <dgm:spPr/>
    </dgm:pt>
    <dgm:pt modelId="{73E76567-9972-4DBE-BDDA-CBE1EFFB038A}" type="pres">
      <dgm:prSet presAssocID="{80E3E6D3-A272-4458-B03D-08A989D12830}" presName="spaceBetweenRectangles" presStyleCnt="0"/>
      <dgm:spPr/>
    </dgm:pt>
    <dgm:pt modelId="{11629ECE-71DA-4070-A99F-4A7E520857C6}" type="pres">
      <dgm:prSet presAssocID="{9E7CD2AF-6368-4F9E-BEAB-D0EF93D9A69A}" presName="parentLin" presStyleCnt="0"/>
      <dgm:spPr/>
    </dgm:pt>
    <dgm:pt modelId="{C45CDC7F-F715-44AD-B03D-28EF5F8DD097}" type="pres">
      <dgm:prSet presAssocID="{9E7CD2AF-6368-4F9E-BEAB-D0EF93D9A69A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2A382DB8-A45C-4CF5-A803-FC4EFA2E16BD}" type="pres">
      <dgm:prSet presAssocID="{9E7CD2AF-6368-4F9E-BEAB-D0EF93D9A69A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D64838-A185-4E33-8C77-16CA31CA019C}" type="pres">
      <dgm:prSet presAssocID="{9E7CD2AF-6368-4F9E-BEAB-D0EF93D9A69A}" presName="negativeSpace" presStyleCnt="0"/>
      <dgm:spPr/>
    </dgm:pt>
    <dgm:pt modelId="{9179783B-D5BD-4723-A4A5-BA457AFB9715}" type="pres">
      <dgm:prSet presAssocID="{9E7CD2AF-6368-4F9E-BEAB-D0EF93D9A69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8AC171B-8613-4AA8-AE1D-B7FFA5E5E64F}" type="presOf" srcId="{5CE979E5-D177-448C-9250-15A94F22C1E0}" destId="{2E792B41-D255-4B08-9E68-A531F67C0687}" srcOrd="0" destOrd="0" presId="urn:microsoft.com/office/officeart/2005/8/layout/list1"/>
    <dgm:cxn modelId="{5D7C8F9C-9BFA-492E-8E63-217786521AFA}" srcId="{FB91D7C1-0BD0-4C4A-8DA8-8A7301C4B10E}" destId="{5CE979E5-D177-448C-9250-15A94F22C1E0}" srcOrd="0" destOrd="0" parTransId="{CCC101D9-566F-4B08-8DAE-998F318B2DA7}" sibTransId="{03F202FF-2D4A-4FF9-8FA0-5287A7967191}"/>
    <dgm:cxn modelId="{D1A9F54F-77B7-40CD-A4A1-7816F0B5657B}" srcId="{FB91D7C1-0BD0-4C4A-8DA8-8A7301C4B10E}" destId="{9E7CD2AF-6368-4F9E-BEAB-D0EF93D9A69A}" srcOrd="2" destOrd="0" parTransId="{D79F708D-22DA-433F-9A08-E068221D9D42}" sibTransId="{28577C2E-CCD1-4269-A12E-EC2BC6609BF6}"/>
    <dgm:cxn modelId="{F8E39C19-844C-49CC-9DDF-FD22B7C9A57F}" type="presOf" srcId="{9E7CD2AF-6368-4F9E-BEAB-D0EF93D9A69A}" destId="{2A382DB8-A45C-4CF5-A803-FC4EFA2E16BD}" srcOrd="1" destOrd="0" presId="urn:microsoft.com/office/officeart/2005/8/layout/list1"/>
    <dgm:cxn modelId="{EE846809-09AB-4865-B14B-1DC3E9BC490C}" type="presOf" srcId="{5CE979E5-D177-448C-9250-15A94F22C1E0}" destId="{8FEAB570-219D-40B4-8387-478E2AD229A0}" srcOrd="1" destOrd="0" presId="urn:microsoft.com/office/officeart/2005/8/layout/list1"/>
    <dgm:cxn modelId="{E6995B5E-502F-47BD-9C61-2C09EC5CB712}" type="presOf" srcId="{D12309E8-6054-439B-AEAC-BF5060D40AFF}" destId="{DAC310F4-D3F0-435E-BE24-50C67237EA02}" srcOrd="0" destOrd="0" presId="urn:microsoft.com/office/officeart/2005/8/layout/list1"/>
    <dgm:cxn modelId="{3ABE8A28-AE33-44C8-A26D-5B94ADD8EF80}" srcId="{FB91D7C1-0BD0-4C4A-8DA8-8A7301C4B10E}" destId="{D12309E8-6054-439B-AEAC-BF5060D40AFF}" srcOrd="1" destOrd="0" parTransId="{B7A11CFA-70A6-491E-8C7A-A00CACD5D6C8}" sibTransId="{80E3E6D3-A272-4458-B03D-08A989D12830}"/>
    <dgm:cxn modelId="{671A869D-4E7F-42C7-A97E-2AD32E39C2E0}" type="presOf" srcId="{FB91D7C1-0BD0-4C4A-8DA8-8A7301C4B10E}" destId="{4CCB3C01-874D-4FE9-9108-D1FC47E0A0F6}" srcOrd="0" destOrd="0" presId="urn:microsoft.com/office/officeart/2005/8/layout/list1"/>
    <dgm:cxn modelId="{A3E8AFFB-ADC2-452B-8959-888CA50C7E2E}" type="presOf" srcId="{9E7CD2AF-6368-4F9E-BEAB-D0EF93D9A69A}" destId="{C45CDC7F-F715-44AD-B03D-28EF5F8DD097}" srcOrd="0" destOrd="0" presId="urn:microsoft.com/office/officeart/2005/8/layout/list1"/>
    <dgm:cxn modelId="{2FA2E3B5-717E-48C4-8FC8-2EB34D52A957}" type="presOf" srcId="{D12309E8-6054-439B-AEAC-BF5060D40AFF}" destId="{86F7545D-738E-4291-9FDC-B743510FB4AD}" srcOrd="1" destOrd="0" presId="urn:microsoft.com/office/officeart/2005/8/layout/list1"/>
    <dgm:cxn modelId="{1374F5D8-5114-4830-A673-F7F4AAAE564A}" type="presParOf" srcId="{4CCB3C01-874D-4FE9-9108-D1FC47E0A0F6}" destId="{5FC3F99D-096B-4679-92EC-FEFD6FC0F088}" srcOrd="0" destOrd="0" presId="urn:microsoft.com/office/officeart/2005/8/layout/list1"/>
    <dgm:cxn modelId="{5675C7CF-ACC7-43EC-A0ED-8C79DA5451B6}" type="presParOf" srcId="{5FC3F99D-096B-4679-92EC-FEFD6FC0F088}" destId="{2E792B41-D255-4B08-9E68-A531F67C0687}" srcOrd="0" destOrd="0" presId="urn:microsoft.com/office/officeart/2005/8/layout/list1"/>
    <dgm:cxn modelId="{2DCB2D26-497A-467B-B994-AF859986DB04}" type="presParOf" srcId="{5FC3F99D-096B-4679-92EC-FEFD6FC0F088}" destId="{8FEAB570-219D-40B4-8387-478E2AD229A0}" srcOrd="1" destOrd="0" presId="urn:microsoft.com/office/officeart/2005/8/layout/list1"/>
    <dgm:cxn modelId="{545076BA-E497-4190-97EB-78ACF1EA9D16}" type="presParOf" srcId="{4CCB3C01-874D-4FE9-9108-D1FC47E0A0F6}" destId="{C7B2AA52-468E-4BA6-B1A6-BCD1DDDB4911}" srcOrd="1" destOrd="0" presId="urn:microsoft.com/office/officeart/2005/8/layout/list1"/>
    <dgm:cxn modelId="{D18184E9-276F-4BC8-ADFD-49C5FEA6F5FE}" type="presParOf" srcId="{4CCB3C01-874D-4FE9-9108-D1FC47E0A0F6}" destId="{BE86842B-CCF3-43B1-8B06-8AB8132C15E9}" srcOrd="2" destOrd="0" presId="urn:microsoft.com/office/officeart/2005/8/layout/list1"/>
    <dgm:cxn modelId="{49705571-BB3B-4AC2-8F15-1736072906C5}" type="presParOf" srcId="{4CCB3C01-874D-4FE9-9108-D1FC47E0A0F6}" destId="{B913EE62-DD5F-447C-B92E-E201EC8C85F3}" srcOrd="3" destOrd="0" presId="urn:microsoft.com/office/officeart/2005/8/layout/list1"/>
    <dgm:cxn modelId="{78895A20-0E28-41B5-B798-C6441CD79137}" type="presParOf" srcId="{4CCB3C01-874D-4FE9-9108-D1FC47E0A0F6}" destId="{BCDCCAC0-BD2A-4675-BDA0-CC34143760CB}" srcOrd="4" destOrd="0" presId="urn:microsoft.com/office/officeart/2005/8/layout/list1"/>
    <dgm:cxn modelId="{F11141F8-379A-485B-AD7A-56177E6181DE}" type="presParOf" srcId="{BCDCCAC0-BD2A-4675-BDA0-CC34143760CB}" destId="{DAC310F4-D3F0-435E-BE24-50C67237EA02}" srcOrd="0" destOrd="0" presId="urn:microsoft.com/office/officeart/2005/8/layout/list1"/>
    <dgm:cxn modelId="{E07AB69E-965B-480B-9618-97BF57B00AB1}" type="presParOf" srcId="{BCDCCAC0-BD2A-4675-BDA0-CC34143760CB}" destId="{86F7545D-738E-4291-9FDC-B743510FB4AD}" srcOrd="1" destOrd="0" presId="urn:microsoft.com/office/officeart/2005/8/layout/list1"/>
    <dgm:cxn modelId="{F64D5D43-1A60-456C-BC6C-B946CF251C0C}" type="presParOf" srcId="{4CCB3C01-874D-4FE9-9108-D1FC47E0A0F6}" destId="{EABBF16A-F94F-42AC-83A5-47D143F9FF13}" srcOrd="5" destOrd="0" presId="urn:microsoft.com/office/officeart/2005/8/layout/list1"/>
    <dgm:cxn modelId="{83AC8565-887B-4DA7-8785-5A1A38A85ED7}" type="presParOf" srcId="{4CCB3C01-874D-4FE9-9108-D1FC47E0A0F6}" destId="{5D12E58D-1790-435C-BB04-52C327E20446}" srcOrd="6" destOrd="0" presId="urn:microsoft.com/office/officeart/2005/8/layout/list1"/>
    <dgm:cxn modelId="{222BD4A9-4141-4F06-A25F-2E4BA1ECDA67}" type="presParOf" srcId="{4CCB3C01-874D-4FE9-9108-D1FC47E0A0F6}" destId="{73E76567-9972-4DBE-BDDA-CBE1EFFB038A}" srcOrd="7" destOrd="0" presId="urn:microsoft.com/office/officeart/2005/8/layout/list1"/>
    <dgm:cxn modelId="{03536531-91AF-4124-92F1-9A558EFD3F37}" type="presParOf" srcId="{4CCB3C01-874D-4FE9-9108-D1FC47E0A0F6}" destId="{11629ECE-71DA-4070-A99F-4A7E520857C6}" srcOrd="8" destOrd="0" presId="urn:microsoft.com/office/officeart/2005/8/layout/list1"/>
    <dgm:cxn modelId="{DE56A3E3-3598-4475-B480-57FF02A09E86}" type="presParOf" srcId="{11629ECE-71DA-4070-A99F-4A7E520857C6}" destId="{C45CDC7F-F715-44AD-B03D-28EF5F8DD097}" srcOrd="0" destOrd="0" presId="urn:microsoft.com/office/officeart/2005/8/layout/list1"/>
    <dgm:cxn modelId="{3C366CBA-845B-4489-B37D-D1E09169B532}" type="presParOf" srcId="{11629ECE-71DA-4070-A99F-4A7E520857C6}" destId="{2A382DB8-A45C-4CF5-A803-FC4EFA2E16BD}" srcOrd="1" destOrd="0" presId="urn:microsoft.com/office/officeart/2005/8/layout/list1"/>
    <dgm:cxn modelId="{CFA25EE1-373A-47B5-B6A2-034BFF595D17}" type="presParOf" srcId="{4CCB3C01-874D-4FE9-9108-D1FC47E0A0F6}" destId="{E0D64838-A185-4E33-8C77-16CA31CA019C}" srcOrd="9" destOrd="0" presId="urn:microsoft.com/office/officeart/2005/8/layout/list1"/>
    <dgm:cxn modelId="{6EB73FF2-31D9-4129-924D-F47950A0EC13}" type="presParOf" srcId="{4CCB3C01-874D-4FE9-9108-D1FC47E0A0F6}" destId="{9179783B-D5BD-4723-A4A5-BA457AFB97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6842B-CCF3-43B1-8B06-8AB8132C15E9}">
      <dsp:nvSpPr>
        <dsp:cNvPr id="0" name=""/>
        <dsp:cNvSpPr/>
      </dsp:nvSpPr>
      <dsp:spPr>
        <a:xfrm>
          <a:off x="0" y="540492"/>
          <a:ext cx="1106043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AB570-219D-40B4-8387-478E2AD229A0}">
      <dsp:nvSpPr>
        <dsp:cNvPr id="0" name=""/>
        <dsp:cNvSpPr/>
      </dsp:nvSpPr>
      <dsp:spPr>
        <a:xfrm>
          <a:off x="526558" y="38652"/>
          <a:ext cx="1053116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41" tIns="0" rIns="29264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1. Gestación: motivación, adquisición de competencias, identificación de la oportunidad, elaboración del proyecto.</a:t>
          </a:r>
          <a:endParaRPr lang="es-ES" sz="2400" kern="1200" dirty="0"/>
        </a:p>
      </dsp:txBody>
      <dsp:txXfrm>
        <a:off x="575554" y="87648"/>
        <a:ext cx="10433168" cy="905688"/>
      </dsp:txXfrm>
    </dsp:sp>
    <dsp:sp modelId="{5D12E58D-1790-435C-BB04-52C327E20446}">
      <dsp:nvSpPr>
        <dsp:cNvPr id="0" name=""/>
        <dsp:cNvSpPr/>
      </dsp:nvSpPr>
      <dsp:spPr>
        <a:xfrm>
          <a:off x="0" y="2082733"/>
          <a:ext cx="1106043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F7545D-738E-4291-9FDC-B743510FB4AD}">
      <dsp:nvSpPr>
        <dsp:cNvPr id="0" name=""/>
        <dsp:cNvSpPr/>
      </dsp:nvSpPr>
      <dsp:spPr>
        <a:xfrm>
          <a:off x="526558" y="1580893"/>
          <a:ext cx="1053116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41" tIns="0" rIns="29264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2. Puesta en marcha: evaluación, acceso y movilización de recursos, decisión final. </a:t>
          </a:r>
          <a:endParaRPr lang="es-ES" sz="2400" kern="1200" dirty="0"/>
        </a:p>
      </dsp:txBody>
      <dsp:txXfrm>
        <a:off x="575554" y="1629889"/>
        <a:ext cx="10433168" cy="905688"/>
      </dsp:txXfrm>
    </dsp:sp>
    <dsp:sp modelId="{9179783B-D5BD-4723-A4A5-BA457AFB9715}">
      <dsp:nvSpPr>
        <dsp:cNvPr id="0" name=""/>
        <dsp:cNvSpPr/>
      </dsp:nvSpPr>
      <dsp:spPr>
        <a:xfrm>
          <a:off x="0" y="3624973"/>
          <a:ext cx="1106043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82DB8-A45C-4CF5-A803-FC4EFA2E16BD}">
      <dsp:nvSpPr>
        <dsp:cNvPr id="0" name=""/>
        <dsp:cNvSpPr/>
      </dsp:nvSpPr>
      <dsp:spPr>
        <a:xfrm>
          <a:off x="526558" y="3123132"/>
          <a:ext cx="1053116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641" tIns="0" rIns="292641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3. Desarrollo inicial: ingreso al mercado, gestión inicial.</a:t>
          </a:r>
          <a:endParaRPr lang="es-ES" sz="2400" kern="1200" dirty="0"/>
        </a:p>
      </dsp:txBody>
      <dsp:txXfrm>
        <a:off x="575554" y="3172128"/>
        <a:ext cx="10433168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40B351-7793-499B-BBF1-82D05E7811C7}" type="datetimeFigureOut">
              <a:rPr lang="es-AR" smtClean="0"/>
              <a:t>1/8/2026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A0B1A-6887-4072-8F8D-1A3A60D1A53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12245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4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53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547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30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sz="1200" dirty="0" err="1" smtClean="0"/>
              <a:t>Confedi</a:t>
            </a:r>
            <a:r>
              <a:rPr lang="es-AR" sz="1200" dirty="0" smtClean="0"/>
              <a:t> (2006) conceptualiza la competencia como la capacidad de articular eficazmente un conjunto de esquemas (estructuras mentales) y valores permitiendo movilizar (poner a disposición) distintos saberes, en un determinado contexto con el fin de resolver situaciones profesionales (de la ingeniería, ciencia-tecnología, de la vida cotidiana y de la sociedad). Es decir, el elemento central para desarrollar competencias pasa por la movilización, articulación e integración de los saberes conocer, hacer y ser, en un determinado contexto.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3AD20-A102-409D-B34F-01BACF7AF2FB}" type="slidenum">
              <a:rPr lang="es-AR" smtClean="0"/>
              <a:t>20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5319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Las herramientas permiten identificar</a:t>
            </a:r>
            <a:r>
              <a:rPr lang="es-ES" baseline="0" dirty="0" smtClean="0"/>
              <a:t> oportunidades, reconocer el contexto, conocer usuarios y generar ideas alternativas de solución.</a:t>
            </a:r>
          </a:p>
          <a:p>
            <a:endParaRPr lang="es-ES" baseline="0" dirty="0" smtClean="0"/>
          </a:p>
          <a:p>
            <a:r>
              <a:rPr lang="es-ES" baseline="0" dirty="0" smtClean="0"/>
              <a:t>Entre sus beneficios, está el aumentar la satisfacción de los usuarios, desarrollar soluciones innovadoras, diferenciarse de la competencia, fomentar la colaboración en los equipos, crear ambientes dinámicos y entusiastas, para emprender con soluciones creativas e innovadoras e impulsar estas habilidades en distintos ambientes de producción y trabajo.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0770F-004C-4E0F-BE96-AC112E2A330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1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7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913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22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872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955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765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9346" y="6457950"/>
            <a:ext cx="143550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7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10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5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11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87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971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48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8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7/31/2026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12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3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TP/2026_TP1_U1_Consigna1_Test__Diagn&#243;stico_Competencias_PlanPersonal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4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46705" y="0"/>
            <a:ext cx="6549495" cy="16398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AR" sz="3600" b="1" dirty="0"/>
              <a:t>Dinámicas de personalidad y capacidades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1414" y="2423052"/>
            <a:ext cx="4460598" cy="2491847"/>
          </a:xfrm>
          <a:prstGeom prst="rect">
            <a:avLst/>
          </a:prstGeom>
        </p:spPr>
      </p:pic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5235045" cy="3541714"/>
          </a:xfrm>
        </p:spPr>
        <p:txBody>
          <a:bodyPr>
            <a:normAutofit/>
          </a:bodyPr>
          <a:lstStyle/>
          <a:p>
            <a:r>
              <a:rPr lang="es-AR" altLang="es-ES" sz="2800" dirty="0"/>
              <a:t>La Dra. Sandra </a:t>
            </a:r>
            <a:r>
              <a:rPr lang="es-AR" altLang="es-ES" sz="2800" dirty="0" err="1"/>
              <a:t>Seagal</a:t>
            </a:r>
            <a:r>
              <a:rPr lang="es-AR" altLang="es-ES" sz="2800" dirty="0"/>
              <a:t> (*) descubrió que todos los seres humanos nacen con un </a:t>
            </a:r>
            <a:r>
              <a:rPr lang="es-AR" altLang="es-ES" sz="2800" b="1" dirty="0"/>
              <a:t>«desbalance» </a:t>
            </a:r>
            <a:r>
              <a:rPr lang="es-AR" altLang="es-ES" sz="2800" dirty="0"/>
              <a:t>natural de sus capacidades mentales, físicas y emocionales:</a:t>
            </a:r>
          </a:p>
          <a:p>
            <a:endParaRPr lang="en-US" sz="28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A9111-ED84-4A3D-A5AA-F20443CA1541}" type="slidenum">
              <a:rPr lang="es-AR" smtClean="0"/>
              <a:pPr>
                <a:defRPr/>
              </a:pPr>
              <a:t>10</a:t>
            </a:fld>
            <a:endParaRPr lang="es-AR"/>
          </a:p>
        </p:txBody>
      </p:sp>
      <p:sp>
        <p:nvSpPr>
          <p:cNvPr id="15387" name="7 CuadroTexto"/>
          <p:cNvSpPr txBox="1">
            <a:spLocks noChangeArrowheads="1"/>
          </p:cNvSpPr>
          <p:nvPr/>
        </p:nvSpPr>
        <p:spPr bwMode="auto">
          <a:xfrm>
            <a:off x="1009650" y="5883274"/>
            <a:ext cx="10496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es-AR" altLang="es-E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(*) “Dinámicas Humanas: Un nuevo marco para entender a la gente y realizar el potencial en nuestra organización” (</a:t>
            </a:r>
            <a:r>
              <a:rPr lang="es-AR" altLang="es-ES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Waltham</a:t>
            </a:r>
            <a:r>
              <a:rPr lang="es-AR" altLang="es-E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s-AR" altLang="es-ES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Massachussets</a:t>
            </a:r>
            <a:r>
              <a:rPr lang="es-AR" altLang="es-E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. Ed. </a:t>
            </a:r>
            <a:r>
              <a:rPr lang="es-AR" altLang="es-ES" dirty="0" err="1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Pegasus</a:t>
            </a:r>
            <a:r>
              <a:rPr lang="es-AR" altLang="es-E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, 1997)</a:t>
            </a:r>
          </a:p>
        </p:txBody>
      </p:sp>
    </p:spTree>
    <p:extLst>
      <p:ext uri="{BB962C8B-B14F-4D97-AF65-F5344CB8AC3E}">
        <p14:creationId xmlns:p14="http://schemas.microsoft.com/office/powerpoint/2010/main" val="22587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56000" cy="70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6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1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8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175" y="0"/>
            <a:ext cx="8962028" cy="672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294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0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2226151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2" y="1676500"/>
            <a:ext cx="650894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Del Informal al Profesional</a:t>
            </a:r>
            <a:endParaRPr lang="en-US" sz="3708" dirty="0"/>
          </a:p>
        </p:txBody>
      </p:sp>
      <p:sp>
        <p:nvSpPr>
          <p:cNvPr id="3" name="Shape 1"/>
          <p:cNvSpPr/>
          <p:nvPr/>
        </p:nvSpPr>
        <p:spPr>
          <a:xfrm>
            <a:off x="525364" y="2550617"/>
            <a:ext cx="5476181" cy="1778794"/>
          </a:xfrm>
          <a:prstGeom prst="roundRect">
            <a:avLst>
              <a:gd name="adj" fmla="val 15302"/>
            </a:avLst>
          </a:prstGeom>
          <a:solidFill>
            <a:srgbClr val="E5F9F2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14375" y="2739628"/>
            <a:ext cx="280848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Emprendedor Informal</a:t>
            </a:r>
            <a:endParaRPr lang="en-US" sz="1833" dirty="0"/>
          </a:p>
        </p:txBody>
      </p:sp>
      <p:sp>
        <p:nvSpPr>
          <p:cNvPr id="5" name="Text 3"/>
          <p:cNvSpPr/>
          <p:nvPr/>
        </p:nvSpPr>
        <p:spPr>
          <a:xfrm>
            <a:off x="714375" y="3223915"/>
            <a:ext cx="5098157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 mueve por intuición frente al riesgo</a:t>
            </a:r>
            <a:endParaRPr lang="en-US" sz="1458" dirty="0"/>
          </a:p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Falta de planificación estructurada</a:t>
            </a:r>
            <a:endParaRPr lang="en-US" sz="1458" dirty="0"/>
          </a:p>
          <a:p>
            <a:pPr marL="285739" indent="-285739">
              <a:lnSpc>
                <a:spcPts val="2375"/>
              </a:lnSpc>
              <a:buSzPct val="100000"/>
              <a:buChar char="•"/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Decisiones basadas principalmente en la experiencia</a:t>
            </a:r>
            <a:endParaRPr lang="en-US" sz="1458" dirty="0"/>
          </a:p>
        </p:txBody>
      </p:sp>
      <p:sp>
        <p:nvSpPr>
          <p:cNvPr id="6" name="Shape 4"/>
          <p:cNvSpPr/>
          <p:nvPr/>
        </p:nvSpPr>
        <p:spPr>
          <a:xfrm>
            <a:off x="6196807" y="2550617"/>
            <a:ext cx="5476181" cy="1778794"/>
          </a:xfrm>
          <a:prstGeom prst="roundRect">
            <a:avLst>
              <a:gd name="adj" fmla="val 15302"/>
            </a:avLst>
          </a:prstGeom>
          <a:solidFill>
            <a:srgbClr val="006747">
              <a:alpha val="9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385818" y="2739628"/>
            <a:ext cx="310574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FFFFFF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Emprendedor Profesional</a:t>
            </a:r>
            <a:endParaRPr lang="en-US" sz="1833" dirty="0"/>
          </a:p>
        </p:txBody>
      </p:sp>
      <p:sp>
        <p:nvSpPr>
          <p:cNvPr id="8" name="Text 6"/>
          <p:cNvSpPr/>
          <p:nvPr/>
        </p:nvSpPr>
        <p:spPr>
          <a:xfrm>
            <a:off x="6385818" y="3223915"/>
            <a:ext cx="509815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FFFFFF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Encara la actividad como una carrera, nutre aptitudes a través de un proceso creador consciente</a:t>
            </a:r>
            <a:endParaRPr lang="en-US" sz="1458" dirty="0"/>
          </a:p>
        </p:txBody>
      </p:sp>
      <p:sp>
        <p:nvSpPr>
          <p:cNvPr id="9" name="Shape 7"/>
          <p:cNvSpPr/>
          <p:nvPr/>
        </p:nvSpPr>
        <p:spPr>
          <a:xfrm>
            <a:off x="661492" y="4636521"/>
            <a:ext cx="10869018" cy="29964"/>
          </a:xfrm>
          <a:prstGeom prst="rect">
            <a:avLst/>
          </a:prstGeom>
          <a:solidFill>
            <a:srgbClr val="4B4A4A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61492" y="4879082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Diferencia clave: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El emprendedor profesional no nace, se hace a través de la formación y la experiencia continua.</a:t>
            </a:r>
            <a:endParaRPr lang="en-US" sz="1458" dirty="0"/>
          </a:p>
        </p:txBody>
      </p:sp>
    </p:spTree>
    <p:extLst>
      <p:ext uri="{BB962C8B-B14F-4D97-AF65-F5344CB8AC3E}">
        <p14:creationId xmlns:p14="http://schemas.microsoft.com/office/powerpoint/2010/main" val="35848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60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82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71722" y="514898"/>
            <a:ext cx="10493153" cy="1600200"/>
          </a:xfrm>
        </p:spPr>
        <p:txBody>
          <a:bodyPr/>
          <a:lstStyle/>
          <a:p>
            <a:pPr algn="r"/>
            <a:r>
              <a:rPr lang="es-AR" dirty="0" smtClean="0"/>
              <a:t>¿Qué es un proyecto emprendedor?</a:t>
            </a:r>
            <a:endParaRPr lang="es-AR" dirty="0"/>
          </a:p>
        </p:txBody>
      </p:sp>
      <p:pic>
        <p:nvPicPr>
          <p:cNvPr id="3" name="Marcador de contenido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51525" y="2742803"/>
            <a:ext cx="5213350" cy="1372395"/>
          </a:xfrm>
          <a:prstGeom prst="rect">
            <a:avLst/>
          </a:prstGeom>
        </p:spPr>
      </p:pic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694017" y="2654674"/>
            <a:ext cx="4692854" cy="3094485"/>
          </a:xfrm>
        </p:spPr>
        <p:txBody>
          <a:bodyPr>
            <a:noAutofit/>
          </a:bodyPr>
          <a:lstStyle/>
          <a:p>
            <a:r>
              <a:rPr lang="es-MX" sz="2400" dirty="0"/>
              <a:t>Es un conjunto de actividades interrelacionadas y coordinadas, que forman un plan donde invertir de manera rentable, los recursos necesarios, para la producción y la comercialización de bienes presupuestados para un plazo de tiempo.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8803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389918"/>
            <a:ext cx="9905998" cy="962632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 proceso emprendedor: una síntesis, </a:t>
            </a:r>
            <a:r>
              <a:rPr lang="es-ES" dirty="0" err="1" smtClean="0"/>
              <a:t>Kantis</a:t>
            </a:r>
            <a:r>
              <a:rPr lang="es-ES" dirty="0" smtClean="0"/>
              <a:t> y otros (2002 y 2004).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564197" y="2051824"/>
          <a:ext cx="11060430" cy="4520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610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95385" y="402070"/>
            <a:ext cx="6269851" cy="1600200"/>
          </a:xfrm>
        </p:spPr>
        <p:txBody>
          <a:bodyPr>
            <a:normAutofit/>
          </a:bodyPr>
          <a:lstStyle/>
          <a:p>
            <a:pPr algn="r"/>
            <a:r>
              <a:rPr lang="es-AR" sz="2800" dirty="0" smtClean="0"/>
              <a:t>¿Quién es un </a:t>
            </a:r>
            <a:r>
              <a:rPr lang="es-AR" sz="2800" dirty="0" err="1" smtClean="0"/>
              <a:t>Intraemprendedor</a:t>
            </a:r>
            <a:r>
              <a:rPr lang="es-AR" sz="2800" dirty="0" smtClean="0"/>
              <a:t>?</a:t>
            </a:r>
            <a:endParaRPr lang="es-AR" sz="28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1886" y="2304704"/>
            <a:ext cx="5213350" cy="3473819"/>
          </a:xfrm>
          <a:prstGeom prst="rect">
            <a:avLst/>
          </a:prstGeo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51444" y="2304704"/>
            <a:ext cx="4809732" cy="3094485"/>
          </a:xfrm>
        </p:spPr>
        <p:txBody>
          <a:bodyPr>
            <a:noAutofit/>
          </a:bodyPr>
          <a:lstStyle/>
          <a:p>
            <a:r>
              <a:rPr lang="es-MX" sz="2400" dirty="0"/>
              <a:t>Son individuos con visión empresarial y características que tienen los </a:t>
            </a:r>
            <a:r>
              <a:rPr lang="es-MX" sz="2400" dirty="0" smtClean="0"/>
              <a:t>emprendedores; ellos orientan </a:t>
            </a:r>
            <a:r>
              <a:rPr lang="es-MX" sz="2400" dirty="0"/>
              <a:t>su comportamiento al desarrollo y surgimiento del espíritu emprendedor dentro de organizaciones creadas por otros.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08294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00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4296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119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6200000">
            <a:off x="-2921254" y="2540254"/>
            <a:ext cx="6812959" cy="970450"/>
          </a:xfrm>
        </p:spPr>
        <p:txBody>
          <a:bodyPr/>
          <a:lstStyle/>
          <a:p>
            <a:pPr algn="just"/>
            <a:r>
              <a:rPr lang="es-ES" sz="2400" dirty="0"/>
              <a:t>Metodología para emprender e </a:t>
            </a:r>
            <a:r>
              <a:rPr lang="es-ES" sz="2400" dirty="0"/>
              <a:t>innovar.</a:t>
            </a:r>
            <a:endParaRPr lang="en-US" sz="2400" dirty="0"/>
          </a:p>
        </p:txBody>
      </p:sp>
      <p:pic>
        <p:nvPicPr>
          <p:cNvPr id="5" name="Design Think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6680" y="250611"/>
            <a:ext cx="10687486" cy="601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1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0288" y="2084832"/>
            <a:ext cx="7068312" cy="4500606"/>
          </a:xfrm>
        </p:spPr>
        <p:txBody>
          <a:bodyPr>
            <a:normAutofit fontScale="77500" lnSpcReduction="20000"/>
          </a:bodyPr>
          <a:lstStyle/>
          <a:p>
            <a:r>
              <a:rPr lang="es-AR" dirty="0" smtClean="0"/>
              <a:t>1- Conversamos sobre fuentes de información donde conocer sobre desafíos para los proyectos próximos de ingeniería.</a:t>
            </a:r>
          </a:p>
          <a:p>
            <a:r>
              <a:rPr lang="es-AR" dirty="0" smtClean="0"/>
              <a:t>2- Conversamos sobre temas de tendencia e interés.</a:t>
            </a:r>
          </a:p>
          <a:p>
            <a:r>
              <a:rPr lang="es-AR" dirty="0" smtClean="0"/>
              <a:t>3- Organizamos grupos por tipo de fuente de información: </a:t>
            </a:r>
          </a:p>
          <a:p>
            <a:r>
              <a:rPr lang="es-AR" dirty="0" smtClean="0"/>
              <a:t>Grupo 1: Diarios Nacionales: </a:t>
            </a:r>
            <a:r>
              <a:rPr lang="es-AR" dirty="0" err="1" smtClean="0"/>
              <a:t>Infobae</a:t>
            </a:r>
            <a:r>
              <a:rPr lang="es-AR" dirty="0" smtClean="0"/>
              <a:t>, Clarín, Nación, Otro. I</a:t>
            </a:r>
          </a:p>
          <a:p>
            <a:r>
              <a:rPr lang="es-AR" dirty="0" smtClean="0"/>
              <a:t>Grupo 2: Diarios internacionales: Washington Post, Forbes,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 smtClean="0"/>
              <a:t>Economist</a:t>
            </a:r>
            <a:r>
              <a:rPr lang="es-AR" dirty="0" smtClean="0"/>
              <a:t>, El País, BBC Mundo. Grupo 3: Empresas internacionales </a:t>
            </a:r>
            <a:r>
              <a:rPr lang="es-AR" dirty="0" err="1" smtClean="0"/>
              <a:t>Deloitte</a:t>
            </a:r>
            <a:r>
              <a:rPr lang="es-AR" dirty="0" smtClean="0"/>
              <a:t>, </a:t>
            </a:r>
            <a:r>
              <a:rPr lang="es-AR" dirty="0" err="1" smtClean="0"/>
              <a:t>Pricewaterhouse</a:t>
            </a:r>
            <a:r>
              <a:rPr lang="es-AR" dirty="0" smtClean="0"/>
              <a:t>, Natura Brasil, Otra. </a:t>
            </a:r>
          </a:p>
          <a:p>
            <a:r>
              <a:rPr lang="es-AR" dirty="0" smtClean="0"/>
              <a:t>Grupo 4: Premios Nobel de Medicina, Física, Economía, Otro. </a:t>
            </a:r>
          </a:p>
          <a:p>
            <a:r>
              <a:rPr lang="es-AR" dirty="0" smtClean="0"/>
              <a:t>Grupo 5: Organismos internacionales como ONU, OIT, OMS, FAO, OMC, OEA, FMI, Banco Mundial.</a:t>
            </a:r>
            <a:endParaRPr lang="es-AR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320" y="106680"/>
            <a:ext cx="4678680" cy="668382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3880" y="298938"/>
            <a:ext cx="8290560" cy="1785894"/>
          </a:xfrm>
        </p:spPr>
        <p:txBody>
          <a:bodyPr>
            <a:normAutofit/>
          </a:bodyPr>
          <a:lstStyle/>
          <a:p>
            <a:r>
              <a:rPr lang="es-AR" sz="2800" dirty="0" smtClean="0"/>
              <a:t>Actividad grupal: </a:t>
            </a:r>
            <a:r>
              <a:rPr lang="es-AR" sz="2800" dirty="0" err="1" smtClean="0"/>
              <a:t>Desafios</a:t>
            </a:r>
            <a:r>
              <a:rPr lang="es-AR" sz="2800" dirty="0" smtClean="0"/>
              <a:t> de prosperidad para proyectos de ingeniería emprendedores e innovadores.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885991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4128" y="298938"/>
            <a:ext cx="10405872" cy="1785894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Actividad grupal: </a:t>
            </a:r>
            <a:r>
              <a:rPr lang="es-AR" dirty="0" err="1" smtClean="0"/>
              <a:t>Desafios</a:t>
            </a:r>
            <a:r>
              <a:rPr lang="es-AR" dirty="0" smtClean="0"/>
              <a:t> de prosperidad para proyectos de ingeniería emprendedores e innovadores.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2357394"/>
            <a:ext cx="10405872" cy="4500606"/>
          </a:xfrm>
        </p:spPr>
        <p:txBody>
          <a:bodyPr>
            <a:normAutofit/>
          </a:bodyPr>
          <a:lstStyle/>
          <a:p>
            <a:r>
              <a:rPr lang="es-AR" sz="2400" dirty="0" smtClean="0"/>
              <a:t>4- Nos organizamos en grupo y asignamos tareas y tiempos a cada participante, luego se pone en común hallazgos y se hacen conclusiones.</a:t>
            </a:r>
          </a:p>
          <a:p>
            <a:r>
              <a:rPr lang="es-AR" sz="2400" dirty="0" smtClean="0"/>
              <a:t>5- Cada participante por grupo es referente de su grupo con su resumen y arma un nuevo grupo con referentes de los demás grupos, así realizan puesta en común de sus resúmenes anteriores, y con el nuevo grupo realizan resumen y exposición.</a:t>
            </a:r>
          </a:p>
          <a:p>
            <a:r>
              <a:rPr lang="es-AR" sz="2400" dirty="0" smtClean="0"/>
              <a:t>6- La puesta en común final y general es sobre la valoración de los sistemas geopolíticos, laborales, filosóficos, económicos, sociales y tecnológicos actuales: Cuáles son las demandas para la intervención humana en ellos respecto a energía, preguntas, tareas, usabilidad, riesgos e ideas.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112697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60" y="0"/>
            <a:ext cx="12061640" cy="672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78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06" y="1560484"/>
            <a:ext cx="2164268" cy="21215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310" y="673513"/>
            <a:ext cx="2298391" cy="21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2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88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88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4108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5882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59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502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26959"/>
            <a:ext cx="11003280" cy="683104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>
                    <a:lumMod val="95000"/>
                  </a:schemeClr>
                </a:solidFill>
              </a:rPr>
              <a:t>Próxima clase: tareas.</a:t>
            </a:r>
            <a:endParaRPr lang="es-A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9760" y="1690688"/>
            <a:ext cx="11404600" cy="4569460"/>
          </a:xfrm>
        </p:spPr>
        <p:txBody>
          <a:bodyPr>
            <a:noAutofit/>
          </a:bodyPr>
          <a:lstStyle/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1- </a:t>
            </a:r>
            <a:r>
              <a:rPr lang="es-AR" sz="2400" dirty="0" err="1" smtClean="0">
                <a:solidFill>
                  <a:schemeClr val="bg1">
                    <a:lumMod val="95000"/>
                  </a:schemeClr>
                </a:solidFill>
              </a:rPr>
              <a:t>Automatricularse</a:t>
            </a:r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 en el aula abierta, acceder a los materiales, leerlos.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2- 1° </a:t>
            </a:r>
            <a:r>
              <a:rPr lang="es-AR" sz="2400" dirty="0" err="1" smtClean="0">
                <a:solidFill>
                  <a:schemeClr val="bg1">
                    <a:lumMod val="95000"/>
                  </a:schemeClr>
                </a:solidFill>
              </a:rPr>
              <a:t>Kahoot</a:t>
            </a:r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 sobre Introducción del libro y contenidos de la clase de hoy.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3- Avisen a sus compañeros que desean participar en el cursado.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4- Pensar el equipo y el proyecto que quiero. </a:t>
            </a:r>
          </a:p>
          <a:p>
            <a:endParaRPr lang="es-AR" sz="24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Propósito del cursado: 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A- Entrenar competencias personales, profesionales y comunitarias.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B- Aplicar los contenidos conceptuales y metodología propuesta en prácticas cotidianas.</a:t>
            </a:r>
          </a:p>
          <a:p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C- Trabajar en un proyecto grupal que impulse la </a:t>
            </a:r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construcción </a:t>
            </a:r>
            <a:r>
              <a:rPr lang="es-AR" sz="2400" dirty="0" smtClean="0">
                <a:solidFill>
                  <a:schemeClr val="bg1">
                    <a:lumMod val="95000"/>
                  </a:schemeClr>
                </a:solidFill>
              </a:rPr>
              <a:t>de ecosistemas reales integrados para transformar la relación entre Estado, instituciones, empresas, emprendedores y ciudadanía.</a:t>
            </a:r>
            <a:endParaRPr lang="es-AR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8371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Salidas: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PSE</a:t>
            </a:r>
          </a:p>
          <a:p>
            <a:r>
              <a:rPr lang="es-AR" dirty="0" smtClean="0"/>
              <a:t>PSE</a:t>
            </a:r>
          </a:p>
          <a:p>
            <a:r>
              <a:rPr lang="es-AR" dirty="0" smtClean="0"/>
              <a:t>PSE</a:t>
            </a:r>
          </a:p>
          <a:p>
            <a:r>
              <a:rPr lang="es-AR" dirty="0" smtClean="0"/>
              <a:t>FAD</a:t>
            </a:r>
          </a:p>
          <a:p>
            <a:r>
              <a:rPr lang="es-AR" dirty="0" smtClean="0"/>
              <a:t>FCA</a:t>
            </a:r>
          </a:p>
          <a:p>
            <a:r>
              <a:rPr lang="es-AR" dirty="0" smtClean="0"/>
              <a:t>Chacras Park</a:t>
            </a:r>
          </a:p>
          <a:p>
            <a:r>
              <a:rPr lang="es-AR" dirty="0" err="1" smtClean="0"/>
              <a:t>Cumbrar</a:t>
            </a:r>
            <a:endParaRPr lang="es-AR" dirty="0" smtClean="0"/>
          </a:p>
          <a:p>
            <a:r>
              <a:rPr lang="es-AR" dirty="0" smtClean="0"/>
              <a:t>Hospital Universitario</a:t>
            </a:r>
          </a:p>
          <a:p>
            <a:r>
              <a:rPr lang="es-AR" dirty="0" smtClean="0"/>
              <a:t>Parque TIC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365" y="1550924"/>
            <a:ext cx="8168515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278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026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7600" y="188161"/>
            <a:ext cx="10109200" cy="774700"/>
          </a:xfrm>
        </p:spPr>
        <p:txBody>
          <a:bodyPr>
            <a:normAutofit/>
          </a:bodyPr>
          <a:lstStyle/>
          <a:p>
            <a:r>
              <a:rPr lang="es-ES" sz="1867" dirty="0">
                <a:solidFill>
                  <a:schemeClr val="tx2">
                    <a:lumMod val="75000"/>
                  </a:schemeClr>
                </a:solidFill>
              </a:rPr>
              <a:t>Materiales de lectura para los ejercicios: obligatorios y elegibles.</a:t>
            </a:r>
            <a:endParaRPr lang="en-US" sz="1867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8261" t="6959" r="16398" b="6864"/>
          <a:stretch/>
        </p:blipFill>
        <p:spPr>
          <a:xfrm>
            <a:off x="1828800" y="1600200"/>
            <a:ext cx="4165600" cy="465567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5" name="Marcador de texto 4"/>
          <p:cNvSpPr>
            <a:spLocks noGrp="1"/>
          </p:cNvSpPr>
          <p:nvPr>
            <p:ph type="body" sz="half" idx="2"/>
          </p:nvPr>
        </p:nvSpPr>
        <p:spPr>
          <a:xfrm>
            <a:off x="254000" y="6275270"/>
            <a:ext cx="2005542" cy="404931"/>
          </a:xfrm>
        </p:spPr>
        <p:txBody>
          <a:bodyPr>
            <a:normAutofit/>
          </a:bodyPr>
          <a:lstStyle/>
          <a:p>
            <a:r>
              <a:rPr lang="es-ES" sz="1333" dirty="0" err="1">
                <a:solidFill>
                  <a:schemeClr val="accent4">
                    <a:lumMod val="50000"/>
                  </a:schemeClr>
                </a:solidFill>
              </a:rPr>
              <a:t>Design</a:t>
            </a:r>
            <a:r>
              <a:rPr lang="es-ES" sz="1333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1333" dirty="0" err="1">
                <a:solidFill>
                  <a:schemeClr val="accent4">
                    <a:lumMod val="50000"/>
                  </a:schemeClr>
                </a:solidFill>
              </a:rPr>
              <a:t>thinking,es</a:t>
            </a:r>
            <a:endParaRPr lang="es-ES" sz="1333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s-ES" sz="1333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1333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59738" t="12963" r="20055" b="4074"/>
          <a:stretch/>
        </p:blipFill>
        <p:spPr>
          <a:xfrm>
            <a:off x="6350001" y="1545361"/>
            <a:ext cx="3505200" cy="47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92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560" y="5090131"/>
            <a:ext cx="3520440" cy="173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3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18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t="9852" r="917"/>
          <a:stretch/>
        </p:blipFill>
        <p:spPr>
          <a:xfrm>
            <a:off x="101600" y="183092"/>
            <a:ext cx="11887200" cy="608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8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73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Mamerto Menapace - Morir en la pavad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8640" y="308610"/>
            <a:ext cx="10774680" cy="606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1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4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1400" y="1"/>
            <a:ext cx="48006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Ejercicio: Nos vamos conociendo.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89560" y="2055812"/>
            <a:ext cx="7284720" cy="423830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AR" dirty="0" smtClean="0"/>
              <a:t>Miramos alrededor y encontramos a quién menos conocemos.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Le decimos con la mano y una sonrisa Hola!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Nos acercamos y nos presentamos con Nombre, Carrera, Intereses y Sentimientos con los que llego a esta materia.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Tenemos dos minutos para este ejercicio con el primer encuentro.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Buscamos 2 encuentros más.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Al finalizar, presentamos a los estudiantes con los que conversamos.</a:t>
            </a:r>
          </a:p>
          <a:p>
            <a:pPr marL="457200" indent="-457200">
              <a:buFont typeface="+mj-lt"/>
              <a:buAutoNum type="arabicPeriod"/>
            </a:pPr>
            <a:r>
              <a:rPr lang="es-AR" dirty="0" smtClean="0"/>
              <a:t>Aprendemos así a Escuchar, Empatizar, Presentar, entre otras competencias sociales.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0321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Test.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hlinkClick r:id="rId2" action="ppaction://hlinkfile"/>
              </a:rPr>
              <a:t>TP\2026_TP1_U1_Consigna1_Test__Diagnóstico_Competencias_PlanPersonal.pdf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128" y="2950640"/>
            <a:ext cx="4585828" cy="35598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9570" y="2636426"/>
            <a:ext cx="2932430" cy="418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92" y="852786"/>
            <a:ext cx="483304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¿Qué es emprender?</a:t>
            </a:r>
            <a:endParaRPr lang="en-US" sz="3708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939529"/>
            <a:ext cx="6903443" cy="385306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15921" y="1745853"/>
            <a:ext cx="322083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"El arte de iniciar proyectos y generar riqueza más allá de la certidumbre y de los recursos necesarios para tal fin"</a:t>
            </a:r>
            <a:endParaRPr lang="en-US" sz="1458" dirty="0"/>
          </a:p>
        </p:txBody>
      </p:sp>
      <p:sp>
        <p:nvSpPr>
          <p:cNvPr id="5" name="Shape 2"/>
          <p:cNvSpPr/>
          <p:nvPr/>
        </p:nvSpPr>
        <p:spPr>
          <a:xfrm>
            <a:off x="8032453" y="2571353"/>
            <a:ext cx="25400" cy="1209675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8315920" y="3388817"/>
            <a:ext cx="3504307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Emprender es perseguir oportunidades más allá de los recursos controlados inicialmente, con el objetivo de crear valor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</a:p>
          <a:p>
            <a:pPr>
              <a:lnSpc>
                <a:spcPts val="2375"/>
              </a:lnSpc>
            </a:pPr>
            <a:endParaRPr lang="en-US" sz="1458" dirty="0">
              <a:solidFill>
                <a:srgbClr val="4B4A4A"/>
              </a:solidFill>
              <a:latin typeface="Geist" pitchFamily="34" charset="0"/>
              <a:ea typeface="Geist" pitchFamily="34" charset="-122"/>
              <a:cs typeface="Geist" pitchFamily="34" charset="-120"/>
            </a:endParaRPr>
          </a:p>
          <a:p>
            <a:pPr>
              <a:lnSpc>
                <a:spcPts val="2375"/>
              </a:lnSpc>
            </a:pPr>
            <a:r>
              <a:rPr lang="en-US" sz="1458" b="1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Enfoque</a:t>
            </a:r>
            <a:r>
              <a:rPr lang="en-US" sz="1458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b="1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Profesional</a:t>
            </a:r>
            <a:r>
              <a:rPr lang="en-US" sz="1458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: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Alguien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que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hace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de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emprender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una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carrera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,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buscando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construir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empresas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de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manera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eficiente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y </a:t>
            </a:r>
            <a:r>
              <a:rPr lang="en-US" sz="1458" dirty="0" err="1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responsable</a:t>
            </a: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</a:t>
            </a:r>
            <a:endParaRPr lang="en-US" sz="1458" dirty="0"/>
          </a:p>
          <a:p>
            <a:pPr>
              <a:lnSpc>
                <a:spcPts val="2375"/>
              </a:lnSpc>
            </a:pPr>
            <a:endParaRPr lang="en-US" sz="1458" dirty="0"/>
          </a:p>
        </p:txBody>
      </p:sp>
    </p:spTree>
    <p:extLst>
      <p:ext uri="{BB962C8B-B14F-4D97-AF65-F5344CB8AC3E}">
        <p14:creationId xmlns:p14="http://schemas.microsoft.com/office/powerpoint/2010/main" val="139818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Nature Is Speaking – Julia Roberts is Mother Nature _ Conservation International (CI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5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525364"/>
            <a:ext cx="6297018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708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Desarrollo Personal: El Camino del Emprendedor</a:t>
            </a:r>
            <a:endParaRPr lang="en-US" sz="3708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492" y="1990130"/>
            <a:ext cx="945058" cy="11340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67562" y="217914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Autoconocimiento</a:t>
            </a:r>
            <a:endParaRPr lang="en-US" sz="1833" dirty="0"/>
          </a:p>
        </p:txBody>
      </p:sp>
      <p:sp>
        <p:nvSpPr>
          <p:cNvPr id="6" name="Text 2"/>
          <p:cNvSpPr/>
          <p:nvPr/>
        </p:nvSpPr>
        <p:spPr>
          <a:xfrm>
            <a:off x="6367562" y="2587824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Descubrir dinámica de personalidad innata</a:t>
            </a:r>
            <a:endParaRPr lang="en-US" sz="1458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3492" y="3124200"/>
            <a:ext cx="945058" cy="113407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367562" y="331321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Visión Personal</a:t>
            </a:r>
            <a:endParaRPr lang="en-US" sz="1833" dirty="0"/>
          </a:p>
        </p:txBody>
      </p:sp>
      <p:sp>
        <p:nvSpPr>
          <p:cNvPr id="9" name="Text 4"/>
          <p:cNvSpPr/>
          <p:nvPr/>
        </p:nvSpPr>
        <p:spPr>
          <a:xfrm>
            <a:off x="6367562" y="3721895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Visualizar futuro deseado con claridad</a:t>
            </a:r>
            <a:endParaRPr lang="en-US" sz="1458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492" y="4258270"/>
            <a:ext cx="945058" cy="11340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67562" y="444728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92"/>
              </a:lnSpc>
            </a:pPr>
            <a:r>
              <a:rPr lang="en-US" sz="1833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Tensión Creativa</a:t>
            </a:r>
            <a:endParaRPr lang="en-US" sz="1833" dirty="0"/>
          </a:p>
        </p:txBody>
      </p:sp>
      <p:sp>
        <p:nvSpPr>
          <p:cNvPr id="12" name="Text 6"/>
          <p:cNvSpPr/>
          <p:nvPr/>
        </p:nvSpPr>
        <p:spPr>
          <a:xfrm>
            <a:off x="6367562" y="4855965"/>
            <a:ext cx="516294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Generar energía entre visión y realidad</a:t>
            </a:r>
            <a:endParaRPr lang="en-US" sz="1458" dirty="0"/>
          </a:p>
        </p:txBody>
      </p:sp>
      <p:sp>
        <p:nvSpPr>
          <p:cNvPr id="13" name="Text 7"/>
          <p:cNvSpPr/>
          <p:nvPr/>
        </p:nvSpPr>
        <p:spPr>
          <a:xfrm>
            <a:off x="5516960" y="5817593"/>
            <a:ext cx="60135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"Nuestro carácter es nuestro destino" - Heráclito</a:t>
            </a:r>
            <a:endParaRPr lang="en-US" sz="1458" dirty="0"/>
          </a:p>
        </p:txBody>
      </p:sp>
      <p:sp>
        <p:nvSpPr>
          <p:cNvPr id="14" name="Shape 8"/>
          <p:cNvSpPr/>
          <p:nvPr/>
        </p:nvSpPr>
        <p:spPr>
          <a:xfrm>
            <a:off x="5233492" y="5604967"/>
            <a:ext cx="25400" cy="727670"/>
          </a:xfrm>
          <a:prstGeom prst="rect">
            <a:avLst/>
          </a:prstGeom>
          <a:solidFill>
            <a:srgbClr val="006747"/>
          </a:solidFill>
          <a:ln/>
        </p:spPr>
      </p:sp>
    </p:spTree>
    <p:extLst>
      <p:ext uri="{BB962C8B-B14F-4D97-AF65-F5344CB8AC3E}">
        <p14:creationId xmlns:p14="http://schemas.microsoft.com/office/powerpoint/2010/main" val="8759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1055</Words>
  <Application>Microsoft Office PowerPoint</Application>
  <PresentationFormat>Panorámica</PresentationFormat>
  <Paragraphs>88</Paragraphs>
  <Slides>44</Slides>
  <Notes>6</Notes>
  <HiddenSlides>0</HiddenSlides>
  <MMClips>3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Geist</vt:lpstr>
      <vt:lpstr>Noto Serif SC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Ejercicio: Nos vamos conociendo.</vt:lpstr>
      <vt:lpstr>Test.</vt:lpstr>
      <vt:lpstr>Presentación de PowerPoint</vt:lpstr>
      <vt:lpstr>Presentación de PowerPoint</vt:lpstr>
      <vt:lpstr>Presentación de PowerPoint</vt:lpstr>
      <vt:lpstr>Dinámicas de personalidad y capacidades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 un proyecto emprendedor?</vt:lpstr>
      <vt:lpstr>El proceso emprendedor: una síntesis, Kantis y otros (2002 y 2004).</vt:lpstr>
      <vt:lpstr>¿Quién es un Intraemprendedor?</vt:lpstr>
      <vt:lpstr>Presentación de PowerPoint</vt:lpstr>
      <vt:lpstr>Presentación de PowerPoint</vt:lpstr>
      <vt:lpstr>Presentación de PowerPoint</vt:lpstr>
      <vt:lpstr>Metodología para emprender e innovar.</vt:lpstr>
      <vt:lpstr>Actividad grupal: Desafios de prosperidad para proyectos de ingeniería emprendedores e innovadores.</vt:lpstr>
      <vt:lpstr>Actividad grupal: Desafios de prosperidad para proyectos de ingeniería emprendedores e innovadores.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Próxima clase: tareas.</vt:lpstr>
      <vt:lpstr>Salidas:</vt:lpstr>
      <vt:lpstr>Presentación de PowerPoint</vt:lpstr>
      <vt:lpstr>Materiales de lectura para los ejercicios: obligatorios y elegibles.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22</cp:revision>
  <dcterms:created xsi:type="dcterms:W3CDTF">2026-07-22T22:51:21Z</dcterms:created>
  <dcterms:modified xsi:type="dcterms:W3CDTF">2026-08-01T04:57:23Z</dcterms:modified>
</cp:coreProperties>
</file>